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78" r:id="rId1"/>
  </p:sldMasterIdLst>
  <p:notesMasterIdLst>
    <p:notesMasterId r:id="rId34"/>
  </p:notesMasterIdLst>
  <p:sldIdLst>
    <p:sldId id="290" r:id="rId2"/>
    <p:sldId id="291" r:id="rId3"/>
    <p:sldId id="319" r:id="rId4"/>
    <p:sldId id="318" r:id="rId5"/>
    <p:sldId id="316" r:id="rId6"/>
    <p:sldId id="292" r:id="rId7"/>
    <p:sldId id="298" r:id="rId8"/>
    <p:sldId id="336" r:id="rId9"/>
    <p:sldId id="299" r:id="rId10"/>
    <p:sldId id="300" r:id="rId11"/>
    <p:sldId id="332" r:id="rId12"/>
    <p:sldId id="333" r:id="rId13"/>
    <p:sldId id="313" r:id="rId14"/>
    <p:sldId id="314" r:id="rId15"/>
    <p:sldId id="315" r:id="rId16"/>
    <p:sldId id="334" r:id="rId17"/>
    <p:sldId id="323" r:id="rId18"/>
    <p:sldId id="320" r:id="rId19"/>
    <p:sldId id="307" r:id="rId20"/>
    <p:sldId id="308" r:id="rId21"/>
    <p:sldId id="309" r:id="rId22"/>
    <p:sldId id="310" r:id="rId23"/>
    <p:sldId id="311" r:id="rId24"/>
    <p:sldId id="312" r:id="rId25"/>
    <p:sldId id="327" r:id="rId26"/>
    <p:sldId id="328" r:id="rId27"/>
    <p:sldId id="329" r:id="rId28"/>
    <p:sldId id="330" r:id="rId29"/>
    <p:sldId id="301" r:id="rId30"/>
    <p:sldId id="295" r:id="rId31"/>
    <p:sldId id="317" r:id="rId32"/>
    <p:sldId id="321" r:id="rId33"/>
  </p:sldIdLst>
  <p:sldSz cx="9144000" cy="6858000" type="screen4x3"/>
  <p:notesSz cx="6858000" cy="9144000"/>
  <p:defaultTextStyle>
    <a:defPPr>
      <a:defRPr lang="en-US"/>
    </a:defPPr>
    <a:lvl1pPr algn="l" rtl="0" fontAlgn="base">
      <a:spcBef>
        <a:spcPct val="0"/>
      </a:spcBef>
      <a:spcAft>
        <a:spcPct val="0"/>
      </a:spcAft>
      <a:defRPr b="1" i="1" kern="1200">
        <a:solidFill>
          <a:schemeClr val="tx1"/>
        </a:solidFill>
        <a:latin typeface="Arial" charset="0"/>
        <a:ea typeface="+mn-ea"/>
        <a:cs typeface="+mn-cs"/>
      </a:defRPr>
    </a:lvl1pPr>
    <a:lvl2pPr marL="457200" algn="l" rtl="0" fontAlgn="base">
      <a:spcBef>
        <a:spcPct val="0"/>
      </a:spcBef>
      <a:spcAft>
        <a:spcPct val="0"/>
      </a:spcAft>
      <a:defRPr b="1" i="1" kern="1200">
        <a:solidFill>
          <a:schemeClr val="tx1"/>
        </a:solidFill>
        <a:latin typeface="Arial" charset="0"/>
        <a:ea typeface="+mn-ea"/>
        <a:cs typeface="+mn-cs"/>
      </a:defRPr>
    </a:lvl2pPr>
    <a:lvl3pPr marL="914400" algn="l" rtl="0" fontAlgn="base">
      <a:spcBef>
        <a:spcPct val="0"/>
      </a:spcBef>
      <a:spcAft>
        <a:spcPct val="0"/>
      </a:spcAft>
      <a:defRPr b="1" i="1" kern="1200">
        <a:solidFill>
          <a:schemeClr val="tx1"/>
        </a:solidFill>
        <a:latin typeface="Arial" charset="0"/>
        <a:ea typeface="+mn-ea"/>
        <a:cs typeface="+mn-cs"/>
      </a:defRPr>
    </a:lvl3pPr>
    <a:lvl4pPr marL="1371600" algn="l" rtl="0" fontAlgn="base">
      <a:spcBef>
        <a:spcPct val="0"/>
      </a:spcBef>
      <a:spcAft>
        <a:spcPct val="0"/>
      </a:spcAft>
      <a:defRPr b="1" i="1" kern="1200">
        <a:solidFill>
          <a:schemeClr val="tx1"/>
        </a:solidFill>
        <a:latin typeface="Arial" charset="0"/>
        <a:ea typeface="+mn-ea"/>
        <a:cs typeface="+mn-cs"/>
      </a:defRPr>
    </a:lvl4pPr>
    <a:lvl5pPr marL="1828800" algn="l" rtl="0" fontAlgn="base">
      <a:spcBef>
        <a:spcPct val="0"/>
      </a:spcBef>
      <a:spcAft>
        <a:spcPct val="0"/>
      </a:spcAft>
      <a:defRPr b="1" i="1" kern="1200">
        <a:solidFill>
          <a:schemeClr val="tx1"/>
        </a:solidFill>
        <a:latin typeface="Arial" charset="0"/>
        <a:ea typeface="+mn-ea"/>
        <a:cs typeface="+mn-cs"/>
      </a:defRPr>
    </a:lvl5pPr>
    <a:lvl6pPr marL="2286000" algn="l" defTabSz="914400" rtl="0" eaLnBrk="1" latinLnBrk="0" hangingPunct="1">
      <a:defRPr b="1" i="1" kern="1200">
        <a:solidFill>
          <a:schemeClr val="tx1"/>
        </a:solidFill>
        <a:latin typeface="Arial" charset="0"/>
        <a:ea typeface="+mn-ea"/>
        <a:cs typeface="+mn-cs"/>
      </a:defRPr>
    </a:lvl6pPr>
    <a:lvl7pPr marL="2743200" algn="l" defTabSz="914400" rtl="0" eaLnBrk="1" latinLnBrk="0" hangingPunct="1">
      <a:defRPr b="1" i="1" kern="1200">
        <a:solidFill>
          <a:schemeClr val="tx1"/>
        </a:solidFill>
        <a:latin typeface="Arial" charset="0"/>
        <a:ea typeface="+mn-ea"/>
        <a:cs typeface="+mn-cs"/>
      </a:defRPr>
    </a:lvl7pPr>
    <a:lvl8pPr marL="3200400" algn="l" defTabSz="914400" rtl="0" eaLnBrk="1" latinLnBrk="0" hangingPunct="1">
      <a:defRPr b="1" i="1" kern="1200">
        <a:solidFill>
          <a:schemeClr val="tx1"/>
        </a:solidFill>
        <a:latin typeface="Arial" charset="0"/>
        <a:ea typeface="+mn-ea"/>
        <a:cs typeface="+mn-cs"/>
      </a:defRPr>
    </a:lvl8pPr>
    <a:lvl9pPr marL="3657600" algn="l" defTabSz="914400" rtl="0" eaLnBrk="1" latinLnBrk="0" hangingPunct="1">
      <a:defRPr b="1" i="1"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9900"/>
    <a:srgbClr val="FFCC00"/>
    <a:srgbClr val="FF0066"/>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2A758D-0A11-4AD4-9188-B07AA7DBA2FA}" v="20" dt="2026-05-15T00:20:46.6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421" autoAdjust="0"/>
    <p:restoredTop sz="78451" autoAdjust="0"/>
  </p:normalViewPr>
  <p:slideViewPr>
    <p:cSldViewPr>
      <p:cViewPr varScale="1">
        <p:scale>
          <a:sx n="75" d="100"/>
          <a:sy n="75" d="100"/>
        </p:scale>
        <p:origin x="6748" y="124"/>
      </p:cViewPr>
      <p:guideLst>
        <p:guide orient="horz" pos="2160"/>
        <p:guide pos="2880"/>
      </p:guideLst>
    </p:cSldViewPr>
  </p:slideViewPr>
  <p:outlineViewPr>
    <p:cViewPr>
      <p:scale>
        <a:sx n="33" d="100"/>
        <a:sy n="33" d="100"/>
      </p:scale>
      <p:origin x="0" y="786"/>
    </p:cViewPr>
  </p:outlineViewPr>
  <p:notesTextViewPr>
    <p:cViewPr>
      <p:scale>
        <a:sx n="100" d="100"/>
        <a:sy n="100" d="100"/>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Walman" userId="85d5127ecd7ec043" providerId="LiveId" clId="{5BD44FBF-68F0-40CB-9DB5-9BBA4B4105C0}"/>
    <pc:docChg chg="undo redo custSel modSld">
      <pc:chgData name="David Walman" userId="85d5127ecd7ec043" providerId="LiveId" clId="{5BD44FBF-68F0-40CB-9DB5-9BBA4B4105C0}" dt="2026-05-15T00:21:41.408" v="378" actId="20577"/>
      <pc:docMkLst>
        <pc:docMk/>
      </pc:docMkLst>
      <pc:sldChg chg="addSp delSp modSp mod">
        <pc:chgData name="David Walman" userId="85d5127ecd7ec043" providerId="LiveId" clId="{5BD44FBF-68F0-40CB-9DB5-9BBA4B4105C0}" dt="2026-05-15T00:10:34.589" v="136" actId="403"/>
        <pc:sldMkLst>
          <pc:docMk/>
          <pc:sldMk cId="2876984766" sldId="295"/>
        </pc:sldMkLst>
        <pc:spChg chg="add del mod">
          <ac:chgData name="David Walman" userId="85d5127ecd7ec043" providerId="LiveId" clId="{5BD44FBF-68F0-40CB-9DB5-9BBA4B4105C0}" dt="2026-05-15T00:10:21.371" v="134" actId="1036"/>
          <ac:spMkLst>
            <pc:docMk/>
            <pc:sldMk cId="2876984766" sldId="295"/>
            <ac:spMk id="8" creationId="{00000000-0000-0000-0000-000000000000}"/>
          </ac:spMkLst>
        </pc:spChg>
        <pc:spChg chg="mod">
          <ac:chgData name="David Walman" userId="85d5127ecd7ec043" providerId="LiveId" clId="{5BD44FBF-68F0-40CB-9DB5-9BBA4B4105C0}" dt="2026-05-15T00:10:34.589" v="136" actId="403"/>
          <ac:spMkLst>
            <pc:docMk/>
            <pc:sldMk cId="2876984766" sldId="295"/>
            <ac:spMk id="9" creationId="{00000000-0000-0000-0000-000000000000}"/>
          </ac:spMkLst>
        </pc:spChg>
      </pc:sldChg>
      <pc:sldChg chg="modSp mod">
        <pc:chgData name="David Walman" userId="85d5127ecd7ec043" providerId="LiveId" clId="{5BD44FBF-68F0-40CB-9DB5-9BBA4B4105C0}" dt="2026-05-15T00:17:36.849" v="289" actId="404"/>
        <pc:sldMkLst>
          <pc:docMk/>
          <pc:sldMk cId="850995072" sldId="300"/>
        </pc:sldMkLst>
        <pc:spChg chg="mod">
          <ac:chgData name="David Walman" userId="85d5127ecd7ec043" providerId="LiveId" clId="{5BD44FBF-68F0-40CB-9DB5-9BBA4B4105C0}" dt="2026-05-15T00:17:36.849" v="289" actId="404"/>
          <ac:spMkLst>
            <pc:docMk/>
            <pc:sldMk cId="850995072" sldId="300"/>
            <ac:spMk id="3" creationId="{00000000-0000-0000-0000-000000000000}"/>
          </ac:spMkLst>
        </pc:spChg>
        <pc:picChg chg="mod">
          <ac:chgData name="David Walman" userId="85d5127ecd7ec043" providerId="LiveId" clId="{5BD44FBF-68F0-40CB-9DB5-9BBA4B4105C0}" dt="2026-05-15T00:17:16.171" v="276" actId="1076"/>
          <ac:picMkLst>
            <pc:docMk/>
            <pc:sldMk cId="850995072" sldId="300"/>
            <ac:picMk id="4" creationId="{00000000-0000-0000-0000-000000000000}"/>
          </ac:picMkLst>
        </pc:picChg>
        <pc:picChg chg="mod">
          <ac:chgData name="David Walman" userId="85d5127ecd7ec043" providerId="LiveId" clId="{5BD44FBF-68F0-40CB-9DB5-9BBA4B4105C0}" dt="2026-05-15T00:16:32.767" v="264" actId="1076"/>
          <ac:picMkLst>
            <pc:docMk/>
            <pc:sldMk cId="850995072" sldId="300"/>
            <ac:picMk id="5" creationId="{00000000-0000-0000-0000-000000000000}"/>
          </ac:picMkLst>
        </pc:picChg>
        <pc:picChg chg="mod">
          <ac:chgData name="David Walman" userId="85d5127ecd7ec043" providerId="LiveId" clId="{5BD44FBF-68F0-40CB-9DB5-9BBA4B4105C0}" dt="2026-05-15T00:16:23.092" v="262" actId="1035"/>
          <ac:picMkLst>
            <pc:docMk/>
            <pc:sldMk cId="850995072" sldId="300"/>
            <ac:picMk id="7" creationId="{00000000-0000-0000-0000-000000000000}"/>
          </ac:picMkLst>
        </pc:picChg>
        <pc:picChg chg="mod">
          <ac:chgData name="David Walman" userId="85d5127ecd7ec043" providerId="LiveId" clId="{5BD44FBF-68F0-40CB-9DB5-9BBA4B4105C0}" dt="2026-05-15T00:17:12.573" v="275" actId="1076"/>
          <ac:picMkLst>
            <pc:docMk/>
            <pc:sldMk cId="850995072" sldId="300"/>
            <ac:picMk id="8" creationId="{00000000-0000-0000-0000-000000000000}"/>
          </ac:picMkLst>
        </pc:picChg>
      </pc:sldChg>
      <pc:sldChg chg="modSp mod">
        <pc:chgData name="David Walman" userId="85d5127ecd7ec043" providerId="LiveId" clId="{5BD44FBF-68F0-40CB-9DB5-9BBA4B4105C0}" dt="2026-05-15T00:21:41.408" v="378" actId="20577"/>
        <pc:sldMkLst>
          <pc:docMk/>
          <pc:sldMk cId="2830244544" sldId="321"/>
        </pc:sldMkLst>
        <pc:spChg chg="mod">
          <ac:chgData name="David Walman" userId="85d5127ecd7ec043" providerId="LiveId" clId="{5BD44FBF-68F0-40CB-9DB5-9BBA4B4105C0}" dt="2026-05-15T00:21:41.408" v="378" actId="20577"/>
          <ac:spMkLst>
            <pc:docMk/>
            <pc:sldMk cId="2830244544" sldId="321"/>
            <ac:spMk id="3" creationId="{00000000-0000-0000-0000-000000000000}"/>
          </ac:spMkLst>
        </pc:spChg>
      </pc:sldChg>
      <pc:sldChg chg="modSp mod">
        <pc:chgData name="David Walman" userId="85d5127ecd7ec043" providerId="LiveId" clId="{5BD44FBF-68F0-40CB-9DB5-9BBA4B4105C0}" dt="2026-05-15T00:05:06.340" v="27" actId="1076"/>
        <pc:sldMkLst>
          <pc:docMk/>
          <pc:sldMk cId="1050945438" sldId="330"/>
        </pc:sldMkLst>
        <pc:spChg chg="mod">
          <ac:chgData name="David Walman" userId="85d5127ecd7ec043" providerId="LiveId" clId="{5BD44FBF-68F0-40CB-9DB5-9BBA4B4105C0}" dt="2026-05-15T00:02:56.663" v="1" actId="20577"/>
          <ac:spMkLst>
            <pc:docMk/>
            <pc:sldMk cId="1050945438" sldId="330"/>
            <ac:spMk id="2" creationId="{00000000-0000-0000-0000-000000000000}"/>
          </ac:spMkLst>
        </pc:spChg>
        <pc:spChg chg="mod">
          <ac:chgData name="David Walman" userId="85d5127ecd7ec043" providerId="LiveId" clId="{5BD44FBF-68F0-40CB-9DB5-9BBA4B4105C0}" dt="2026-05-15T00:03:04.047" v="7" actId="20577"/>
          <ac:spMkLst>
            <pc:docMk/>
            <pc:sldMk cId="1050945438" sldId="330"/>
            <ac:spMk id="5" creationId="{7E3B82BE-7194-4DFB-A5C3-BE42B153054C}"/>
          </ac:spMkLst>
        </pc:spChg>
        <pc:spChg chg="mod">
          <ac:chgData name="David Walman" userId="85d5127ecd7ec043" providerId="LiveId" clId="{5BD44FBF-68F0-40CB-9DB5-9BBA4B4105C0}" dt="2026-05-15T00:05:06.340" v="27" actId="1076"/>
          <ac:spMkLst>
            <pc:docMk/>
            <pc:sldMk cId="1050945438" sldId="330"/>
            <ac:spMk id="7" creationId="{63AB303C-92BB-D84D-1EC2-C15BB4AE0B08}"/>
          </ac:spMkLst>
        </pc:spChg>
      </pc:sldChg>
      <pc:sldChg chg="delSp modSp mod">
        <pc:chgData name="David Walman" userId="85d5127ecd7ec043" providerId="LiveId" clId="{5BD44FBF-68F0-40CB-9DB5-9BBA4B4105C0}" dt="2026-05-15T00:18:44.013" v="322" actId="20577"/>
        <pc:sldMkLst>
          <pc:docMk/>
          <pc:sldMk cId="4111400772" sldId="332"/>
        </pc:sldMkLst>
        <pc:spChg chg="mod">
          <ac:chgData name="David Walman" userId="85d5127ecd7ec043" providerId="LiveId" clId="{5BD44FBF-68F0-40CB-9DB5-9BBA4B4105C0}" dt="2026-05-15T00:18:44.013" v="322" actId="20577"/>
          <ac:spMkLst>
            <pc:docMk/>
            <pc:sldMk cId="4111400772" sldId="332"/>
            <ac:spMk id="3" creationId="{00000000-0000-0000-0000-000000000000}"/>
          </ac:spMkLst>
        </pc:spChg>
        <pc:picChg chg="del mod">
          <ac:chgData name="David Walman" userId="85d5127ecd7ec043" providerId="LiveId" clId="{5BD44FBF-68F0-40CB-9DB5-9BBA4B4105C0}" dt="2026-05-15T00:16:07.946" v="255" actId="478"/>
          <ac:picMkLst>
            <pc:docMk/>
            <pc:sldMk cId="4111400772" sldId="332"/>
            <ac:picMk id="5" creationId="{00000000-0000-0000-0000-000000000000}"/>
          </ac:picMkLst>
        </pc:picChg>
        <pc:picChg chg="mod">
          <ac:chgData name="David Walman" userId="85d5127ecd7ec043" providerId="LiveId" clId="{5BD44FBF-68F0-40CB-9DB5-9BBA4B4105C0}" dt="2026-05-15T00:13:13.816" v="194" actId="1036"/>
          <ac:picMkLst>
            <pc:docMk/>
            <pc:sldMk cId="4111400772" sldId="332"/>
            <ac:picMk id="10" creationId="{36138D49-EE7F-9CA8-9620-B2DD39433256}"/>
          </ac:picMkLst>
        </pc:picChg>
        <pc:picChg chg="mod">
          <ac:chgData name="David Walman" userId="85d5127ecd7ec043" providerId="LiveId" clId="{5BD44FBF-68F0-40CB-9DB5-9BBA4B4105C0}" dt="2026-05-15T00:17:59.996" v="295" actId="1076"/>
          <ac:picMkLst>
            <pc:docMk/>
            <pc:sldMk cId="4111400772" sldId="332"/>
            <ac:picMk id="11" creationId="{23AC5727-30F4-A09D-4C7A-04FEE8EE6732}"/>
          </ac:picMkLst>
        </pc:picChg>
        <pc:picChg chg="mod">
          <ac:chgData name="David Walman" userId="85d5127ecd7ec043" providerId="LiveId" clId="{5BD44FBF-68F0-40CB-9DB5-9BBA4B4105C0}" dt="2026-05-15T00:13:08.212" v="188" actId="1035"/>
          <ac:picMkLst>
            <pc:docMk/>
            <pc:sldMk cId="4111400772" sldId="332"/>
            <ac:picMk id="13" creationId="{317072E1-5AC7-94DB-9CE4-D4519475424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Header Placeholder 27649"/>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defRPr sz="1200" b="0" i="0">
                <a:effectLst/>
                <a:latin typeface="Arial" charset="0"/>
              </a:defRPr>
            </a:lvl1pPr>
          </a:lstStyle>
          <a:p>
            <a:pPr>
              <a:defRPr/>
            </a:pPr>
            <a:endParaRPr lang="en-US"/>
          </a:p>
        </p:txBody>
      </p:sp>
      <p:sp>
        <p:nvSpPr>
          <p:cNvPr id="27651" name="Date Placeholder 27650"/>
          <p:cNvSpPr>
            <a:spLocks noGrp="1" noChangeArrowheads="1"/>
          </p:cNvSpPr>
          <p:nvPr>
            <p:ph type="dt" idx="1"/>
          </p:nvPr>
        </p:nvSpPr>
        <p:spPr bwMode="auto">
          <a:xfrm>
            <a:off x="3884613"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defRPr sz="1200" b="0" i="0">
                <a:effectLst/>
                <a:latin typeface="Arial" charset="0"/>
              </a:defRPr>
            </a:lvl1pPr>
          </a:lstStyle>
          <a:p>
            <a:pPr>
              <a:defRPr/>
            </a:pPr>
            <a:endParaRPr lang="en-US"/>
          </a:p>
        </p:txBody>
      </p:sp>
      <p:sp>
        <p:nvSpPr>
          <p:cNvPr id="4100" name="Rectangle 27651"/>
          <p:cNvSpPr>
            <a:spLocks noGrp="1" noRot="1" noChangeAspect="1" noChangeArrowheads="1" noTextEdit="1"/>
          </p:cNvSpPr>
          <p:nvPr>
            <p:ph type="sldImg" idx="2"/>
          </p:nvPr>
        </p:nvSpPr>
        <p:spPr bwMode="auto">
          <a:xfrm>
            <a:off x="1143000" y="685800"/>
            <a:ext cx="4572000" cy="3429000"/>
          </a:xfrm>
          <a:prstGeom prst="rect">
            <a:avLst/>
          </a:prstGeom>
          <a:noFill/>
          <a:ln w="9525" algn="ctr">
            <a:solidFill>
              <a:srgbClr val="000000"/>
            </a:solidFill>
            <a:miter lim="800000"/>
            <a:headEnd/>
            <a:tailEnd/>
          </a:ln>
        </p:spPr>
      </p:sp>
      <p:sp>
        <p:nvSpPr>
          <p:cNvPr id="15365" name="Notes Placeholder 15364"/>
          <p:cNvSpPr>
            <a:spLocks noGrp="1" noChangeArrowheads="1"/>
          </p:cNvSpPr>
          <p:nvPr>
            <p:ph type="body" sz="quarter" idx="3"/>
          </p:nvPr>
        </p:nvSpPr>
        <p:spPr bwMode="auto">
          <a:xfrm>
            <a:off x="685800" y="4343400"/>
            <a:ext cx="5486400" cy="4114800"/>
          </a:xfrm>
          <a:prstGeom prst="rect">
            <a:avLst/>
          </a:prstGeom>
          <a:noFill/>
          <a:ln w="9525" cap="flat" cmpd="sng" algn="ctr">
            <a:noFill/>
            <a:prstDash val="solid"/>
            <a:miter lim="800000"/>
            <a:headEnd type="none" w="med" len="med"/>
            <a:tailEnd type="none" w="med" len="me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654" name="Footer Placeholder 27653"/>
          <p:cNvSpPr>
            <a:spLocks noGrp="1" noChangeArrowheads="1"/>
          </p:cNvSpPr>
          <p:nvPr>
            <p:ph type="ftr" sz="quarter" idx="4"/>
          </p:nvPr>
        </p:nvSpPr>
        <p:spPr bwMode="auto">
          <a:xfrm>
            <a:off x="0" y="8685213"/>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1" hangingPunct="1">
              <a:defRPr sz="1200" b="0" i="0">
                <a:effectLst/>
                <a:latin typeface="Arial" charset="0"/>
              </a:defRPr>
            </a:lvl1pPr>
          </a:lstStyle>
          <a:p>
            <a:pPr>
              <a:defRPr/>
            </a:pPr>
            <a:endParaRPr lang="en-US"/>
          </a:p>
        </p:txBody>
      </p:sp>
      <p:sp>
        <p:nvSpPr>
          <p:cNvPr id="15367" name="Slide Number Placeholder 15366"/>
          <p:cNvSpPr>
            <a:spLocks noGrp="1" noChangeArrowheads="1"/>
          </p:cNvSpPr>
          <p:nvPr>
            <p:ph type="sldNum" sz="quarter" idx="5"/>
          </p:nvPr>
        </p:nvSpPr>
        <p:spPr bwMode="auto">
          <a:xfrm>
            <a:off x="3884613" y="8685213"/>
            <a:ext cx="2971800" cy="457200"/>
          </a:xfrm>
          <a:prstGeom prst="rect">
            <a:avLst/>
          </a:prstGeom>
          <a:noFill/>
          <a:ln w="9525" cap="flat" cmpd="sng" algn="ctr">
            <a:noFill/>
            <a:prstDash val="solid"/>
            <a:miter lim="800000"/>
            <a:headEnd type="none" w="med" len="med"/>
            <a:tailEnd type="none" w="med" len="med"/>
          </a:ln>
          <a:effectLst/>
        </p:spPr>
        <p:txBody>
          <a:bodyPr vert="horz" wrap="square" lIns="91440" tIns="45720" rIns="91440" bIns="45720" numCol="1" anchor="b" anchorCtr="0" compatLnSpc="1">
            <a:prstTxWarp prst="textNoShape">
              <a:avLst/>
            </a:prstTxWarp>
          </a:bodyPr>
          <a:lstStyle>
            <a:lvl1pPr algn="r" eaLnBrk="1" hangingPunct="1">
              <a:defRPr sz="1200" b="0" i="0">
                <a:effectLst/>
                <a:latin typeface="Arial" charset="0"/>
              </a:defRPr>
            </a:lvl1pPr>
          </a:lstStyle>
          <a:p>
            <a:pPr>
              <a:defRPr/>
            </a:pPr>
            <a:fld id="{46AA89B9-27C4-4380-BA73-472D6F5B75E5}" type="slidenum">
              <a:rPr lang="en-US"/>
              <a:pPr>
                <a:defRPr/>
              </a:pPr>
              <a:t>‹#›</a:t>
            </a:fld>
            <a:endParaRPr lang="en-US"/>
          </a:p>
        </p:txBody>
      </p:sp>
    </p:spTree>
    <p:extLst>
      <p:ext uri="{BB962C8B-B14F-4D97-AF65-F5344CB8AC3E}">
        <p14:creationId xmlns:p14="http://schemas.microsoft.com/office/powerpoint/2010/main" val="98785960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ahoma"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Tahoma"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Tahoma"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Tahoma"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Tahoma"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hape 4"/>
          <p:cNvSpPr>
            <a:spLocks noGrp="1" noChangeArrowheads="1"/>
          </p:cNvSpPr>
          <p:nvPr>
            <p:ph type="sldNum" sz="quarter" idx="5"/>
          </p:nvPr>
        </p:nvSpPr>
        <p:spPr>
          <a:noFill/>
          <a:ln>
            <a:headEnd/>
            <a:tailEnd/>
          </a:ln>
        </p:spPr>
        <p:txBody>
          <a:bodyPr/>
          <a:lstStyle/>
          <a:p>
            <a:fld id="{D44F53AD-AB2F-4C69-8611-C3EBC153EBCD}" type="slidenum">
              <a:rPr lang="en-US" smtClean="0"/>
              <a:pPr/>
              <a:t>1</a:t>
            </a:fld>
            <a:endParaRPr lang="en-US"/>
          </a:p>
        </p:txBody>
      </p:sp>
      <p:sp>
        <p:nvSpPr>
          <p:cNvPr id="5123" name="Rectangle 28673"/>
          <p:cNvSpPr>
            <a:spLocks noGrp="1" noRot="1" noChangeAspect="1" noChangeArrowheads="1" noTextEdit="1"/>
          </p:cNvSpPr>
          <p:nvPr>
            <p:ph type="sldImg"/>
          </p:nvPr>
        </p:nvSpPr>
        <p:spPr>
          <a:ln cap="flat">
            <a:headEnd type="none" w="med" len="med"/>
            <a:tailEnd type="none" w="med" len="med"/>
          </a:ln>
        </p:spPr>
      </p:sp>
      <p:sp>
        <p:nvSpPr>
          <p:cNvPr id="5124" name="Rectangle 28674"/>
          <p:cNvSpPr>
            <a:spLocks noGrp="1" noChangeArrowheads="1"/>
          </p:cNvSpPr>
          <p:nvPr>
            <p:ph type="body" idx="1"/>
          </p:nvPr>
        </p:nvSpPr>
        <p:spPr>
          <a:noFill/>
          <a:ln/>
        </p:spPr>
        <p:txBody>
          <a:bodyPr/>
          <a:lstStyle/>
          <a:p>
            <a:pPr eaLnBrk="1" hangingPunct="1"/>
            <a:endParaRPr lang="en-US">
              <a:latin typeface="Arial" charset="0"/>
            </a:endParaRPr>
          </a:p>
        </p:txBody>
      </p:sp>
    </p:spTree>
    <p:extLst>
      <p:ext uri="{BB962C8B-B14F-4D97-AF65-F5344CB8AC3E}">
        <p14:creationId xmlns:p14="http://schemas.microsoft.com/office/powerpoint/2010/main" val="26318748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6AA89B9-27C4-4380-BA73-472D6F5B75E5}" type="slidenum">
              <a:rPr lang="en-US" smtClean="0"/>
              <a:pPr>
                <a:defRPr/>
              </a:pPr>
              <a:t>31</a:t>
            </a:fld>
            <a:endParaRPr lang="en-US"/>
          </a:p>
        </p:txBody>
      </p:sp>
    </p:spTree>
    <p:extLst>
      <p:ext uri="{BB962C8B-B14F-4D97-AF65-F5344CB8AC3E}">
        <p14:creationId xmlns:p14="http://schemas.microsoft.com/office/powerpoint/2010/main" val="1130790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6AA89B9-27C4-4380-BA73-472D6F5B75E5}" type="slidenum">
              <a:rPr lang="en-US" smtClean="0"/>
              <a:pPr>
                <a:defRPr/>
              </a:pPr>
              <a:t>5</a:t>
            </a:fld>
            <a:endParaRPr lang="en-US"/>
          </a:p>
        </p:txBody>
      </p:sp>
    </p:spTree>
    <p:extLst>
      <p:ext uri="{BB962C8B-B14F-4D97-AF65-F5344CB8AC3E}">
        <p14:creationId xmlns:p14="http://schemas.microsoft.com/office/powerpoint/2010/main" val="4259142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6AA89B9-27C4-4380-BA73-472D6F5B75E5}" type="slidenum">
              <a:rPr lang="en-US" smtClean="0"/>
              <a:pPr>
                <a:defRPr/>
              </a:pPr>
              <a:t>8</a:t>
            </a:fld>
            <a:endParaRPr lang="en-US"/>
          </a:p>
        </p:txBody>
      </p:sp>
    </p:spTree>
    <p:extLst>
      <p:ext uri="{BB962C8B-B14F-4D97-AF65-F5344CB8AC3E}">
        <p14:creationId xmlns:p14="http://schemas.microsoft.com/office/powerpoint/2010/main" val="9725655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6AA89B9-27C4-4380-BA73-472D6F5B75E5}" type="slidenum">
              <a:rPr lang="en-US" smtClean="0"/>
              <a:pPr>
                <a:defRPr/>
              </a:pPr>
              <a:t>11</a:t>
            </a:fld>
            <a:endParaRPr lang="en-US"/>
          </a:p>
        </p:txBody>
      </p:sp>
    </p:spTree>
    <p:extLst>
      <p:ext uri="{BB962C8B-B14F-4D97-AF65-F5344CB8AC3E}">
        <p14:creationId xmlns:p14="http://schemas.microsoft.com/office/powerpoint/2010/main" val="24576768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6AA89B9-27C4-4380-BA73-472D6F5B75E5}" type="slidenum">
              <a:rPr lang="en-US" smtClean="0"/>
              <a:pPr>
                <a:defRPr/>
              </a:pPr>
              <a:t>12</a:t>
            </a:fld>
            <a:endParaRPr lang="en-US"/>
          </a:p>
        </p:txBody>
      </p:sp>
    </p:spTree>
    <p:extLst>
      <p:ext uri="{BB962C8B-B14F-4D97-AF65-F5344CB8AC3E}">
        <p14:creationId xmlns:p14="http://schemas.microsoft.com/office/powerpoint/2010/main" val="39311874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6AA89B9-27C4-4380-BA73-472D6F5B75E5}" type="slidenum">
              <a:rPr lang="en-US" smtClean="0"/>
              <a:pPr>
                <a:defRPr/>
              </a:pPr>
              <a:t>13</a:t>
            </a:fld>
            <a:endParaRPr lang="en-US"/>
          </a:p>
        </p:txBody>
      </p:sp>
    </p:spTree>
    <p:extLst>
      <p:ext uri="{BB962C8B-B14F-4D97-AF65-F5344CB8AC3E}">
        <p14:creationId xmlns:p14="http://schemas.microsoft.com/office/powerpoint/2010/main" val="16199863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6AA89B9-27C4-4380-BA73-472D6F5B75E5}" type="slidenum">
              <a:rPr lang="en-US" smtClean="0"/>
              <a:pPr>
                <a:defRPr/>
              </a:pPr>
              <a:t>27</a:t>
            </a:fld>
            <a:endParaRPr lang="en-US"/>
          </a:p>
        </p:txBody>
      </p:sp>
    </p:spTree>
    <p:extLst>
      <p:ext uri="{BB962C8B-B14F-4D97-AF65-F5344CB8AC3E}">
        <p14:creationId xmlns:p14="http://schemas.microsoft.com/office/powerpoint/2010/main" val="4608650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6AA89B9-27C4-4380-BA73-472D6F5B75E5}" type="slidenum">
              <a:rPr lang="en-US" smtClean="0"/>
              <a:pPr>
                <a:defRPr/>
              </a:pPr>
              <a:t>29</a:t>
            </a:fld>
            <a:endParaRPr lang="en-US"/>
          </a:p>
        </p:txBody>
      </p:sp>
    </p:spTree>
    <p:extLst>
      <p:ext uri="{BB962C8B-B14F-4D97-AF65-F5344CB8AC3E}">
        <p14:creationId xmlns:p14="http://schemas.microsoft.com/office/powerpoint/2010/main" val="35268354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6AA89B9-27C4-4380-BA73-472D6F5B75E5}" type="slidenum">
              <a:rPr lang="en-US" smtClean="0"/>
              <a:pPr>
                <a:defRPr/>
              </a:pPr>
              <a:t>30</a:t>
            </a:fld>
            <a:endParaRPr lang="en-US"/>
          </a:p>
        </p:txBody>
      </p:sp>
    </p:spTree>
    <p:extLst>
      <p:ext uri="{BB962C8B-B14F-4D97-AF65-F5344CB8AC3E}">
        <p14:creationId xmlns:p14="http://schemas.microsoft.com/office/powerpoint/2010/main" val="41802965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Line 5"/>
          <p:cNvSpPr>
            <a:spLocks noChangeShapeType="1"/>
          </p:cNvSpPr>
          <p:nvPr/>
        </p:nvSpPr>
        <p:spPr bwMode="auto">
          <a:xfrm>
            <a:off x="0" y="1143000"/>
            <a:ext cx="9144000" cy="0"/>
          </a:xfrm>
          <a:prstGeom prst="line">
            <a:avLst/>
          </a:prstGeom>
          <a:noFill/>
          <a:ln w="9525">
            <a:solidFill>
              <a:srgbClr val="FF3300"/>
            </a:solidFill>
            <a:round/>
            <a:headEnd/>
            <a:tailEnd/>
          </a:ln>
          <a:effectLst/>
        </p:spPr>
        <p:txBody>
          <a:bodyPr/>
          <a:lstStyle/>
          <a:p>
            <a:pPr eaLnBrk="0" hangingPunct="0">
              <a:defRPr/>
            </a:pPr>
            <a:endParaRPr lang="en-US">
              <a:effectLst>
                <a:outerShdw blurRad="38100" dist="38100" dir="2700000" algn="tl">
                  <a:srgbClr val="000000">
                    <a:alpha val="43137"/>
                  </a:srgbClr>
                </a:outerShdw>
              </a:effectLst>
            </a:endParaRPr>
          </a:p>
        </p:txBody>
      </p:sp>
      <p:sp>
        <p:nvSpPr>
          <p:cNvPr id="3" name="Line 6"/>
          <p:cNvSpPr>
            <a:spLocks noChangeShapeType="1"/>
          </p:cNvSpPr>
          <p:nvPr/>
        </p:nvSpPr>
        <p:spPr bwMode="auto">
          <a:xfrm>
            <a:off x="0" y="6553200"/>
            <a:ext cx="9144000" cy="0"/>
          </a:xfrm>
          <a:prstGeom prst="line">
            <a:avLst/>
          </a:prstGeom>
          <a:noFill/>
          <a:ln w="9525">
            <a:solidFill>
              <a:srgbClr val="FF3300"/>
            </a:solidFill>
            <a:round/>
            <a:headEnd/>
            <a:tailEnd/>
          </a:ln>
          <a:effectLst/>
        </p:spPr>
        <p:txBody>
          <a:bodyPr/>
          <a:lstStyle/>
          <a:p>
            <a:pPr eaLnBrk="0" hangingPunct="0">
              <a:defRPr/>
            </a:pPr>
            <a:endParaRPr lang="en-US">
              <a:effectLst>
                <a:outerShdw blurRad="38100" dist="38100" dir="2700000" algn="tl">
                  <a:srgbClr val="000000">
                    <a:alpha val="43137"/>
                  </a:srgbClr>
                </a:outerShdw>
              </a:effectLst>
            </a:endParaRPr>
          </a:p>
        </p:txBody>
      </p:sp>
      <p:pic>
        <p:nvPicPr>
          <p:cNvPr id="4" name="Picture 7" descr="bg_default_top"/>
          <p:cNvPicPr>
            <a:picLocks noChangeAspect="1" noChangeArrowheads="1"/>
          </p:cNvPicPr>
          <p:nvPr/>
        </p:nvPicPr>
        <p:blipFill>
          <a:blip r:embed="rId2" cstate="print"/>
          <a:srcRect/>
          <a:stretch>
            <a:fillRect/>
          </a:stretch>
        </p:blipFill>
        <p:spPr bwMode="auto">
          <a:xfrm>
            <a:off x="0" y="0"/>
            <a:ext cx="9144000" cy="1143000"/>
          </a:xfrm>
          <a:prstGeom prst="rect">
            <a:avLst/>
          </a:prstGeom>
          <a:noFill/>
          <a:ln w="9525">
            <a:noFill/>
            <a:miter lim="800000"/>
            <a:headEnd/>
            <a:tailEnd/>
          </a:ln>
        </p:spPr>
      </p:pic>
      <p:sp>
        <p:nvSpPr>
          <p:cNvPr id="5" name="Text Box 8"/>
          <p:cNvSpPr txBox="1">
            <a:spLocks noChangeArrowheads="1"/>
          </p:cNvSpPr>
          <p:nvPr/>
        </p:nvSpPr>
        <p:spPr bwMode="auto">
          <a:xfrm>
            <a:off x="757244" y="929768"/>
            <a:ext cx="8545929" cy="230832"/>
          </a:xfrm>
          <a:prstGeom prst="rect">
            <a:avLst/>
          </a:prstGeom>
          <a:noFill/>
          <a:ln w="9525">
            <a:noFill/>
            <a:miter lim="800000"/>
            <a:headEnd/>
            <a:tailEnd/>
          </a:ln>
          <a:effectLst/>
        </p:spPr>
        <p:txBody>
          <a:bodyPr wrap="none">
            <a:spAutoFit/>
          </a:bodyPr>
          <a:lstStyle/>
          <a:p>
            <a:pPr algn="ctr"/>
            <a:r>
              <a:rPr lang="en-US" sz="900" b="1" i="1" kern="1200" dirty="0">
                <a:solidFill>
                  <a:schemeClr val="tx1"/>
                </a:solidFill>
                <a:effectLst/>
                <a:latin typeface="Arial" charset="0"/>
                <a:ea typeface="+mn-ea"/>
                <a:cs typeface="+mn-cs"/>
              </a:rPr>
              <a:t>Advancing strategy, policy, and programs for cyber warfare and electromagnetic spectrum operations in support of the Warfighter &amp; National Security</a:t>
            </a:r>
            <a:endParaRPr lang="en-US" sz="900" dirty="0"/>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2832" y="1385658"/>
            <a:ext cx="7482968" cy="504352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0">
          <a:gsLst>
            <a:gs pos="0">
              <a:srgbClr val="5E9EFF"/>
            </a:gs>
            <a:gs pos="39999">
              <a:srgbClr val="85C2FF"/>
            </a:gs>
            <a:gs pos="70000">
              <a:srgbClr val="C4D6EB"/>
            </a:gs>
            <a:gs pos="100000">
              <a:srgbClr val="FFEBFA"/>
            </a:gs>
          </a:gsLst>
          <a:lin ang="5400000" scaled="0"/>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6044" y="20053"/>
            <a:ext cx="6762486" cy="5572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047750"/>
            <a:ext cx="8229600" cy="50784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28" name="Rectangle 2057"/>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8321840" y="19059"/>
            <a:ext cx="791394" cy="533400"/>
          </a:xfrm>
          <a:prstGeom prst="rect">
            <a:avLst/>
          </a:prstGeom>
          <a:noFill/>
          <a:ln w="9525">
            <a:noFill/>
            <a:miter lim="800000"/>
            <a:headEnd/>
            <a:tailEnd/>
          </a:ln>
        </p:spPr>
      </p:pic>
      <p:sp>
        <p:nvSpPr>
          <p:cNvPr id="135174" name="Line 6"/>
          <p:cNvSpPr>
            <a:spLocks noChangeShapeType="1"/>
          </p:cNvSpPr>
          <p:nvPr/>
        </p:nvSpPr>
        <p:spPr bwMode="auto">
          <a:xfrm>
            <a:off x="0" y="568785"/>
            <a:ext cx="9144000" cy="0"/>
          </a:xfrm>
          <a:prstGeom prst="line">
            <a:avLst/>
          </a:prstGeom>
          <a:noFill/>
          <a:ln w="9525">
            <a:solidFill>
              <a:srgbClr val="FF3300"/>
            </a:solidFill>
            <a:round/>
            <a:headEnd/>
            <a:tailEnd/>
          </a:ln>
          <a:effectLst/>
        </p:spPr>
        <p:txBody>
          <a:bodyPr/>
          <a:lstStyle/>
          <a:p>
            <a:pPr eaLnBrk="0" hangingPunct="0">
              <a:defRPr/>
            </a:pPr>
            <a:endParaRPr lang="en-US">
              <a:effectLst>
                <a:outerShdw blurRad="38100" dist="38100" dir="2700000" algn="tl">
                  <a:srgbClr val="000000">
                    <a:alpha val="43137"/>
                  </a:srgbClr>
                </a:outerShdw>
              </a:effectLst>
            </a:endParaRPr>
          </a:p>
        </p:txBody>
      </p:sp>
    </p:spTree>
  </p:cSld>
  <p:clrMap bg1="lt1" tx1="dk1" bg2="lt2" tx2="dk2" accent1="accent1" accent2="accent2" accent3="accent3" accent4="accent4" accent5="accent5" accent6="accent6" hlink="hlink" folHlink="folHlink"/>
  <p:sldLayoutIdLst>
    <p:sldLayoutId id="2147484041" r:id="rId1"/>
    <p:sldLayoutId id="2147484030" r:id="rId2"/>
  </p:sldLayoutIdLst>
  <p:txStyles>
    <p:titleStyle>
      <a:lvl1pPr algn="ctr" rtl="0" eaLnBrk="1" fontAlgn="base" hangingPunct="1">
        <a:spcBef>
          <a:spcPct val="0"/>
        </a:spcBef>
        <a:spcAft>
          <a:spcPct val="0"/>
        </a:spcAft>
        <a:defRPr sz="4000">
          <a:solidFill>
            <a:schemeClr val="bg1"/>
          </a:solidFill>
          <a:latin typeface="+mj-lt"/>
          <a:ea typeface="+mj-ea"/>
          <a:cs typeface="+mj-cs"/>
        </a:defRPr>
      </a:lvl1pPr>
      <a:lvl2pPr algn="ctr" rtl="0" eaLnBrk="1" fontAlgn="base" hangingPunct="1">
        <a:spcBef>
          <a:spcPct val="0"/>
        </a:spcBef>
        <a:spcAft>
          <a:spcPct val="0"/>
        </a:spcAft>
        <a:defRPr sz="4000">
          <a:solidFill>
            <a:schemeClr val="bg1"/>
          </a:solidFill>
          <a:latin typeface="Georgia" pitchFamily="18" charset="0"/>
        </a:defRPr>
      </a:lvl2pPr>
      <a:lvl3pPr algn="ctr" rtl="0" eaLnBrk="1" fontAlgn="base" hangingPunct="1">
        <a:spcBef>
          <a:spcPct val="0"/>
        </a:spcBef>
        <a:spcAft>
          <a:spcPct val="0"/>
        </a:spcAft>
        <a:defRPr sz="4000">
          <a:solidFill>
            <a:schemeClr val="bg1"/>
          </a:solidFill>
          <a:latin typeface="Georgia" pitchFamily="18" charset="0"/>
        </a:defRPr>
      </a:lvl3pPr>
      <a:lvl4pPr algn="ctr" rtl="0" eaLnBrk="1" fontAlgn="base" hangingPunct="1">
        <a:spcBef>
          <a:spcPct val="0"/>
        </a:spcBef>
        <a:spcAft>
          <a:spcPct val="0"/>
        </a:spcAft>
        <a:defRPr sz="4000">
          <a:solidFill>
            <a:schemeClr val="bg1"/>
          </a:solidFill>
          <a:latin typeface="Georgia" pitchFamily="18" charset="0"/>
        </a:defRPr>
      </a:lvl4pPr>
      <a:lvl5pPr algn="ctr" rtl="0" eaLnBrk="1" fontAlgn="base" hangingPunct="1">
        <a:spcBef>
          <a:spcPct val="0"/>
        </a:spcBef>
        <a:spcAft>
          <a:spcPct val="0"/>
        </a:spcAft>
        <a:defRPr sz="4000">
          <a:solidFill>
            <a:schemeClr val="bg1"/>
          </a:solidFill>
          <a:latin typeface="Georgia" pitchFamily="18" charset="0"/>
        </a:defRPr>
      </a:lvl5pPr>
      <a:lvl6pPr marL="457200" algn="ctr" rtl="0" eaLnBrk="1" fontAlgn="base" hangingPunct="1">
        <a:spcBef>
          <a:spcPct val="0"/>
        </a:spcBef>
        <a:spcAft>
          <a:spcPct val="0"/>
        </a:spcAft>
        <a:defRPr sz="4000">
          <a:solidFill>
            <a:schemeClr val="bg1"/>
          </a:solidFill>
          <a:latin typeface="Georgia" pitchFamily="18" charset="0"/>
        </a:defRPr>
      </a:lvl6pPr>
      <a:lvl7pPr marL="914400" algn="ctr" rtl="0" eaLnBrk="1" fontAlgn="base" hangingPunct="1">
        <a:spcBef>
          <a:spcPct val="0"/>
        </a:spcBef>
        <a:spcAft>
          <a:spcPct val="0"/>
        </a:spcAft>
        <a:defRPr sz="4000">
          <a:solidFill>
            <a:schemeClr val="bg1"/>
          </a:solidFill>
          <a:latin typeface="Georgia" pitchFamily="18" charset="0"/>
        </a:defRPr>
      </a:lvl7pPr>
      <a:lvl8pPr marL="1371600" algn="ctr" rtl="0" eaLnBrk="1" fontAlgn="base" hangingPunct="1">
        <a:spcBef>
          <a:spcPct val="0"/>
        </a:spcBef>
        <a:spcAft>
          <a:spcPct val="0"/>
        </a:spcAft>
        <a:defRPr sz="4000">
          <a:solidFill>
            <a:schemeClr val="bg1"/>
          </a:solidFill>
          <a:latin typeface="Georgia" pitchFamily="18" charset="0"/>
        </a:defRPr>
      </a:lvl8pPr>
      <a:lvl9pPr marL="1828800" algn="ctr" rtl="0" eaLnBrk="1" fontAlgn="base" hangingPunct="1">
        <a:spcBef>
          <a:spcPct val="0"/>
        </a:spcBef>
        <a:spcAft>
          <a:spcPct val="0"/>
        </a:spcAft>
        <a:defRPr sz="4000">
          <a:solidFill>
            <a:schemeClr val="bg1"/>
          </a:solidFill>
          <a:latin typeface="Georgia" pitchFamily="18" charset="0"/>
        </a:defRPr>
      </a:lvl9pPr>
    </p:titleStyle>
    <p:bodyStyle>
      <a:lvl1pPr marL="342900" indent="-342900" algn="l" rtl="0" eaLnBrk="1" fontAlgn="base" hangingPunct="1">
        <a:spcBef>
          <a:spcPct val="20000"/>
        </a:spcBef>
        <a:spcAft>
          <a:spcPct val="0"/>
        </a:spcAft>
        <a:buChar char="•"/>
        <a:defRPr sz="32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800">
          <a:solidFill>
            <a:schemeClr val="bg1"/>
          </a:solidFill>
          <a:latin typeface="+mn-lt"/>
        </a:defRPr>
      </a:lvl2pPr>
      <a:lvl3pPr marL="1143000" indent="-228600" algn="l" rtl="0" eaLnBrk="1" fontAlgn="base" hangingPunct="1">
        <a:spcBef>
          <a:spcPct val="20000"/>
        </a:spcBef>
        <a:spcAft>
          <a:spcPct val="0"/>
        </a:spcAft>
        <a:buChar char="•"/>
        <a:defRPr sz="2400">
          <a:solidFill>
            <a:schemeClr val="bg1"/>
          </a:solidFill>
          <a:latin typeface="+mn-lt"/>
        </a:defRPr>
      </a:lvl3pPr>
      <a:lvl4pPr marL="1600200" indent="-228600" algn="l" rtl="0" eaLnBrk="1" fontAlgn="base" hangingPunct="1">
        <a:spcBef>
          <a:spcPct val="20000"/>
        </a:spcBef>
        <a:spcAft>
          <a:spcPct val="0"/>
        </a:spcAft>
        <a:buChar char="–"/>
        <a:defRPr sz="2000">
          <a:solidFill>
            <a:schemeClr val="bg1"/>
          </a:solidFill>
          <a:latin typeface="+mn-lt"/>
        </a:defRPr>
      </a:lvl4pPr>
      <a:lvl5pPr marL="2057400" indent="-228600" algn="l" rtl="0" eaLnBrk="1" fontAlgn="base" hangingPunct="1">
        <a:spcBef>
          <a:spcPct val="20000"/>
        </a:spcBef>
        <a:spcAft>
          <a:spcPct val="0"/>
        </a:spcAft>
        <a:buChar char="»"/>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gif"/><Relationship Id="rId7" Type="http://schemas.openxmlformats.org/officeDocument/2006/relationships/image" Target="../media/image30.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7.gif"/><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4.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gif"/><Relationship Id="rId4" Type="http://schemas.openxmlformats.org/officeDocument/2006/relationships/image" Target="../media/image40.jpeg"/></Relationships>
</file>

<file path=ppt/slides/_rels/slide1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16.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jpeg"/><Relationship Id="rId7" Type="http://schemas.openxmlformats.org/officeDocument/2006/relationships/image" Target="../media/image51.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50.jpg"/><Relationship Id="rId5" Type="http://schemas.openxmlformats.org/officeDocument/2006/relationships/image" Target="../media/image49.jpg"/><Relationship Id="rId10" Type="http://schemas.openxmlformats.org/officeDocument/2006/relationships/image" Target="../media/image54.jpg"/><Relationship Id="rId4" Type="http://schemas.openxmlformats.org/officeDocument/2006/relationships/image" Target="../media/image48.jpg"/><Relationship Id="rId9"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jp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g"/><Relationship Id="rId4" Type="http://schemas.openxmlformats.org/officeDocument/2006/relationships/image" Target="../media/image56.jp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0.jpg"/><Relationship Id="rId7" Type="http://schemas.openxmlformats.org/officeDocument/2006/relationships/image" Target="../media/image64.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g"/></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22.xml.rels><?xml version="1.0" encoding="UTF-8" standalone="yes"?>
<Relationships xmlns="http://schemas.openxmlformats.org/package/2006/relationships"><Relationship Id="rId8" Type="http://schemas.openxmlformats.org/officeDocument/2006/relationships/image" Target="../media/image74.JPG"/><Relationship Id="rId3" Type="http://schemas.openxmlformats.org/officeDocument/2006/relationships/image" Target="../media/image69.png"/><Relationship Id="rId7" Type="http://schemas.openxmlformats.org/officeDocument/2006/relationships/image" Target="../media/image73.JP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2.jpg"/><Relationship Id="rId5" Type="http://schemas.openxmlformats.org/officeDocument/2006/relationships/image" Target="../media/image71.jpeg"/><Relationship Id="rId10" Type="http://schemas.openxmlformats.org/officeDocument/2006/relationships/image" Target="../media/image76.png"/><Relationship Id="rId4" Type="http://schemas.openxmlformats.org/officeDocument/2006/relationships/image" Target="../media/image70.jpeg"/><Relationship Id="rId9" Type="http://schemas.openxmlformats.org/officeDocument/2006/relationships/image" Target="../media/image75.jpeg"/></Relationships>
</file>

<file path=ppt/slides/_rels/slide23.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77.png"/><Relationship Id="rId7" Type="http://schemas.openxmlformats.org/officeDocument/2006/relationships/image" Target="../media/image81.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jpeg"/><Relationship Id="rId10" Type="http://schemas.openxmlformats.org/officeDocument/2006/relationships/image" Target="../media/image84.jpeg"/><Relationship Id="rId4" Type="http://schemas.openxmlformats.org/officeDocument/2006/relationships/image" Target="../media/image78.jpeg"/><Relationship Id="rId9" Type="http://schemas.openxmlformats.org/officeDocument/2006/relationships/image" Target="../media/image83.jpg"/></Relationships>
</file>

<file path=ppt/slides/_rels/slide24.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85.png"/><Relationship Id="rId7" Type="http://schemas.openxmlformats.org/officeDocument/2006/relationships/image" Target="../media/image89.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8.jpeg"/><Relationship Id="rId5" Type="http://schemas.openxmlformats.org/officeDocument/2006/relationships/image" Target="../media/image87.png"/><Relationship Id="rId4" Type="http://schemas.openxmlformats.org/officeDocument/2006/relationships/image" Target="../media/image86.jpg"/></Relationships>
</file>

<file path=ppt/slides/_rels/slide25.xml.rels><?xml version="1.0" encoding="UTF-8" standalone="yes"?>
<Relationships xmlns="http://schemas.openxmlformats.org/package/2006/relationships"><Relationship Id="rId3" Type="http://schemas.openxmlformats.org/officeDocument/2006/relationships/image" Target="../media/image91.jpeg"/><Relationship Id="rId7" Type="http://schemas.openxmlformats.org/officeDocument/2006/relationships/image" Target="../media/image9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94.jpg"/><Relationship Id="rId5" Type="http://schemas.openxmlformats.org/officeDocument/2006/relationships/image" Target="../media/image93.jpg"/><Relationship Id="rId4" Type="http://schemas.openxmlformats.org/officeDocument/2006/relationships/image" Target="../media/image92.jpeg"/></Relationships>
</file>

<file path=ppt/slides/_rels/slide26.xml.rels><?xml version="1.0" encoding="UTF-8" standalone="yes"?>
<Relationships xmlns="http://schemas.openxmlformats.org/package/2006/relationships"><Relationship Id="rId8" Type="http://schemas.openxmlformats.org/officeDocument/2006/relationships/image" Target="../media/image101.jpeg"/><Relationship Id="rId3" Type="http://schemas.openxmlformats.org/officeDocument/2006/relationships/image" Target="../media/image96.jpeg"/><Relationship Id="rId7" Type="http://schemas.openxmlformats.org/officeDocument/2006/relationships/image" Target="../media/image100.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jpeg"/></Relationships>
</file>

<file path=ppt/slides/_rels/slide27.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4.png"/><Relationship Id="rId7" Type="http://schemas.openxmlformats.org/officeDocument/2006/relationships/image" Target="../media/image10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s>
</file>

<file path=ppt/slides/_rels/slide2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10.png"/><Relationship Id="rId4" Type="http://schemas.openxmlformats.org/officeDocument/2006/relationships/image" Target="../media/image109.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hyperlink" Target="https://crows.org/professional-development/upcoming-courses/" TargetMode="External"/><Relationship Id="rId13" Type="http://schemas.openxmlformats.org/officeDocument/2006/relationships/hyperlink" Target="https://crows.org/scholarship-program/" TargetMode="External"/><Relationship Id="rId3" Type="http://schemas.openxmlformats.org/officeDocument/2006/relationships/hyperlink" Target="http://www.crows.org/jed/" TargetMode="External"/><Relationship Id="rId7" Type="http://schemas.openxmlformats.org/officeDocument/2006/relationships/hyperlink" Target="https://crows.org/events/summits/" TargetMode="External"/><Relationship Id="rId12" Type="http://schemas.openxmlformats.org/officeDocument/2006/relationships/hyperlink" Target="https://crows.org/future-5/"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crows.org/events/annual-convention-symposium/" TargetMode="External"/><Relationship Id="rId11" Type="http://schemas.openxmlformats.org/officeDocument/2006/relationships/hyperlink" Target="https://careers.crows.org/" TargetMode="External"/><Relationship Id="rId5" Type="http://schemas.openxmlformats.org/officeDocument/2006/relationships/hyperlink" Target="https://crows.org/chapters/" TargetMode="External"/><Relationship Id="rId10" Type="http://schemas.openxmlformats.org/officeDocument/2006/relationships/hyperlink" Target="https://crows.org/webinars/on-demand-webinars/" TargetMode="External"/><Relationship Id="rId4" Type="http://schemas.openxmlformats.org/officeDocument/2006/relationships/hyperlink" Target="https://crows.org/podcasts/" TargetMode="External"/><Relationship Id="rId9" Type="http://schemas.openxmlformats.org/officeDocument/2006/relationships/hyperlink" Target="https://crows.org/professional-development/upcoming-webinars/" TargetMode="External"/><Relationship Id="rId14" Type="http://schemas.openxmlformats.org/officeDocument/2006/relationships/hyperlink" Target="https://crows.org/awards/"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mailto:vp@palmettoroost.org" TargetMode="External"/><Relationship Id="rId2" Type="http://schemas.openxmlformats.org/officeDocument/2006/relationships/hyperlink" Target="mailto:prez@palmettoroost.org"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gif"/><Relationship Id="rId4" Type="http://schemas.openxmlformats.org/officeDocument/2006/relationships/image" Target="../media/image6.jpg"/><Relationship Id="rId9" Type="http://schemas.openxmlformats.org/officeDocument/2006/relationships/image" Target="../media/image11.jpe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7.gif"/><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7.jpeg"/><Relationship Id="rId7" Type="http://schemas.openxmlformats.org/officeDocument/2006/relationships/image" Target="../media/image20.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image" Target="../media/image7.gif"/></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7.gif"/><Relationship Id="rId7"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2"/>
          <p:cNvSpPr txBox="1">
            <a:spLocks noChangeArrowheads="1"/>
          </p:cNvSpPr>
          <p:nvPr/>
        </p:nvSpPr>
        <p:spPr bwMode="auto">
          <a:xfrm>
            <a:off x="0" y="2001838"/>
            <a:ext cx="9144000" cy="207962"/>
          </a:xfrm>
          <a:prstGeom prst="rect">
            <a:avLst/>
          </a:prstGeom>
          <a:noFill/>
          <a:ln w="9525">
            <a:noFill/>
            <a:miter lim="800000"/>
            <a:headEnd/>
            <a:tailEnd/>
          </a:ln>
        </p:spPr>
        <p:txBody>
          <a:bodyPr anchor="ctr"/>
          <a:lstStyle>
            <a:lvl1pPr>
              <a:defRPr sz="3600" baseline="0">
                <a:effectLst>
                  <a:outerShdw blurRad="38100" dist="38100" dir="2700000" algn="tl">
                    <a:srgbClr val="000000">
                      <a:alpha val="43137"/>
                    </a:srgbClr>
                  </a:outerShdw>
                </a:effectLst>
              </a:defRPr>
            </a:lvl1pPr>
          </a:lstStyle>
          <a:p>
            <a:pPr algn="ctr" eaLnBrk="0" hangingPunct="0">
              <a:defRPr/>
            </a:pPr>
            <a:endParaRPr lang="en-US" sz="2800" b="0" i="0" kern="0" dirty="0">
              <a:solidFill>
                <a:srgbClr val="FFFF00"/>
              </a:solidFill>
              <a:latin typeface="+mj-lt"/>
              <a:ea typeface="+mj-ea"/>
              <a:cs typeface="+mj-cs"/>
            </a:endParaRPr>
          </a:p>
        </p:txBody>
      </p:sp>
      <p:sp>
        <p:nvSpPr>
          <p:cNvPr id="2" name="TextBox 1">
            <a:extLst>
              <a:ext uri="{FF2B5EF4-FFF2-40B4-BE49-F238E27FC236}">
                <a16:creationId xmlns:a16="http://schemas.microsoft.com/office/drawing/2014/main" id="{1E4806E5-776D-3267-082C-D1F5392AFA76}"/>
              </a:ext>
            </a:extLst>
          </p:cNvPr>
          <p:cNvSpPr txBox="1"/>
          <p:nvPr/>
        </p:nvSpPr>
        <p:spPr>
          <a:xfrm>
            <a:off x="0" y="6561826"/>
            <a:ext cx="9144000" cy="276999"/>
          </a:xfrm>
          <a:prstGeom prst="rect">
            <a:avLst/>
          </a:prstGeom>
          <a:noFill/>
        </p:spPr>
        <p:txBody>
          <a:bodyPr wrap="square" rtlCol="0">
            <a:spAutoFit/>
          </a:bodyPr>
          <a:lstStyle/>
          <a:p>
            <a:pPr algn="ctr"/>
            <a:r>
              <a:rPr lang="en-US" sz="1200" b="0" dirty="0">
                <a:effectLst/>
              </a:rPr>
              <a:t>Distribution Statement A.  Approved for public release: distribution is unlimited.</a:t>
            </a:r>
            <a:endParaRPr lang="en-US" sz="1200" b="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4" y="5305"/>
            <a:ext cx="8289756" cy="557212"/>
          </a:xfrm>
        </p:spPr>
        <p:txBody>
          <a:bodyPr/>
          <a:lstStyle/>
          <a:p>
            <a:r>
              <a:rPr lang="en-US" dirty="0"/>
              <a:t>Chapter History</a:t>
            </a:r>
          </a:p>
        </p:txBody>
      </p:sp>
      <p:sp>
        <p:nvSpPr>
          <p:cNvPr id="3" name="Content Placeholder 2"/>
          <p:cNvSpPr>
            <a:spLocks noGrp="1"/>
          </p:cNvSpPr>
          <p:nvPr>
            <p:ph idx="1"/>
          </p:nvPr>
        </p:nvSpPr>
        <p:spPr>
          <a:xfrm>
            <a:off x="76200" y="685800"/>
            <a:ext cx="8686800" cy="5364163"/>
          </a:xfrm>
        </p:spPr>
        <p:txBody>
          <a:bodyPr/>
          <a:lstStyle/>
          <a:p>
            <a:pPr>
              <a:buBlip>
                <a:blip r:embed="rId2"/>
              </a:buBlip>
            </a:pPr>
            <a:r>
              <a:rPr lang="en-US" sz="2200" dirty="0">
                <a:solidFill>
                  <a:schemeClr val="tx1"/>
                </a:solidFill>
              </a:rPr>
              <a:t>Chapter of the Year (2016)</a:t>
            </a:r>
          </a:p>
          <a:p>
            <a:pPr>
              <a:buBlip>
                <a:blip r:embed="rId2"/>
              </a:buBlip>
            </a:pPr>
            <a:endParaRPr lang="en-US" sz="1050" dirty="0">
              <a:solidFill>
                <a:schemeClr val="tx1"/>
              </a:solidFill>
            </a:endParaRPr>
          </a:p>
          <a:p>
            <a:pPr>
              <a:buBlip>
                <a:blip r:embed="rId2"/>
              </a:buBlip>
            </a:pPr>
            <a:r>
              <a:rPr lang="en-US" sz="2200" dirty="0">
                <a:solidFill>
                  <a:schemeClr val="tx1"/>
                </a:solidFill>
              </a:rPr>
              <a:t>JAN 2017 - Palmetto Roost hosts</a:t>
            </a:r>
          </a:p>
          <a:p>
            <a:pPr marL="0" indent="0">
              <a:buNone/>
            </a:pPr>
            <a:r>
              <a:rPr lang="en-US" sz="2200" dirty="0">
                <a:solidFill>
                  <a:schemeClr val="tx1"/>
                </a:solidFill>
              </a:rPr>
              <a:t>     COL Bryant </a:t>
            </a:r>
            <a:r>
              <a:rPr lang="en-US" sz="2200" dirty="0" err="1">
                <a:solidFill>
                  <a:schemeClr val="tx1"/>
                </a:solidFill>
              </a:rPr>
              <a:t>Glando</a:t>
            </a:r>
            <a:r>
              <a:rPr lang="en-US" sz="2200" dirty="0">
                <a:solidFill>
                  <a:schemeClr val="tx1"/>
                </a:solidFill>
              </a:rPr>
              <a:t>,</a:t>
            </a:r>
          </a:p>
          <a:p>
            <a:pPr marL="0" indent="0">
              <a:buNone/>
            </a:pPr>
            <a:r>
              <a:rPr lang="en-US" sz="2200" dirty="0">
                <a:solidFill>
                  <a:schemeClr val="tx1"/>
                </a:solidFill>
              </a:rPr>
              <a:t>     USCYBERCOM</a:t>
            </a:r>
          </a:p>
          <a:p>
            <a:pPr>
              <a:buBlip>
                <a:blip r:embed="rId2"/>
              </a:buBlip>
            </a:pPr>
            <a:endParaRPr lang="en-US" sz="1200" dirty="0">
              <a:solidFill>
                <a:schemeClr val="tx1"/>
              </a:solidFill>
            </a:endParaRPr>
          </a:p>
          <a:p>
            <a:pPr marL="0" indent="0">
              <a:buNone/>
            </a:pPr>
            <a:endParaRPr lang="en-US" sz="6000" dirty="0">
              <a:solidFill>
                <a:schemeClr val="tx1"/>
              </a:solidFill>
            </a:endParaRPr>
          </a:p>
          <a:p>
            <a:pPr marL="0" indent="0">
              <a:buNone/>
            </a:pPr>
            <a:endParaRPr lang="en-US" sz="6600" dirty="0">
              <a:solidFill>
                <a:schemeClr val="tx1"/>
              </a:solidFill>
            </a:endParaRPr>
          </a:p>
          <a:p>
            <a:pPr>
              <a:buBlip>
                <a:blip r:embed="rId2"/>
              </a:buBlip>
            </a:pPr>
            <a:r>
              <a:rPr lang="en-US" sz="2200" dirty="0">
                <a:solidFill>
                  <a:schemeClr val="tx1"/>
                </a:solidFill>
              </a:rPr>
              <a:t>MAY 2017 - Palmetto Roost </a:t>
            </a:r>
          </a:p>
          <a:p>
            <a:pPr marL="0" indent="0">
              <a:buNone/>
            </a:pPr>
            <a:r>
              <a:rPr lang="en-US" sz="2200" dirty="0">
                <a:solidFill>
                  <a:schemeClr val="tx1"/>
                </a:solidFill>
              </a:rPr>
              <a:t>    hosts Network+ Bootcamp for</a:t>
            </a:r>
          </a:p>
          <a:p>
            <a:pPr marL="0" indent="0">
              <a:buNone/>
            </a:pPr>
            <a:r>
              <a:rPr lang="en-US" sz="2200" dirty="0">
                <a:solidFill>
                  <a:schemeClr val="tx1"/>
                </a:solidFill>
              </a:rPr>
              <a:t>    15 Lowcountry college students</a:t>
            </a:r>
          </a:p>
          <a:p>
            <a:pPr marL="0" indent="0">
              <a:buNone/>
            </a:pPr>
            <a:endParaRPr lang="en-US" sz="600" dirty="0">
              <a:solidFill>
                <a:schemeClr val="tx1"/>
              </a:solidFill>
            </a:endParaRPr>
          </a:p>
          <a:p>
            <a:pPr>
              <a:buBlip>
                <a:blip r:embed="rId2"/>
              </a:buBlip>
            </a:pPr>
            <a:r>
              <a:rPr lang="en-US" sz="2200" dirty="0">
                <a:solidFill>
                  <a:schemeClr val="tx1"/>
                </a:solidFill>
              </a:rPr>
              <a:t>Chapter of the Year (2017)</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2269" y="694267"/>
            <a:ext cx="472440" cy="54864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3000" y="685800"/>
            <a:ext cx="4114799" cy="2333737"/>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04709" y="3200400"/>
            <a:ext cx="4563090" cy="3048001"/>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22557" y="1623724"/>
            <a:ext cx="909711" cy="914400"/>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3366" y="2599765"/>
            <a:ext cx="3628903" cy="2286000"/>
          </a:xfrm>
          <a:prstGeom prst="rect">
            <a:avLst/>
          </a:prstGeom>
        </p:spPr>
      </p:pic>
    </p:spTree>
    <p:extLst>
      <p:ext uri="{BB962C8B-B14F-4D97-AF65-F5344CB8AC3E}">
        <p14:creationId xmlns:p14="http://schemas.microsoft.com/office/powerpoint/2010/main" val="8509950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4" y="5305"/>
            <a:ext cx="8289756" cy="557212"/>
          </a:xfrm>
        </p:spPr>
        <p:txBody>
          <a:bodyPr/>
          <a:lstStyle/>
          <a:p>
            <a:r>
              <a:rPr lang="en-US" dirty="0"/>
              <a:t>Chapter History</a:t>
            </a:r>
          </a:p>
        </p:txBody>
      </p:sp>
      <p:sp>
        <p:nvSpPr>
          <p:cNvPr id="3" name="Content Placeholder 2"/>
          <p:cNvSpPr>
            <a:spLocks noGrp="1"/>
          </p:cNvSpPr>
          <p:nvPr>
            <p:ph idx="1"/>
          </p:nvPr>
        </p:nvSpPr>
        <p:spPr>
          <a:xfrm>
            <a:off x="76200" y="685800"/>
            <a:ext cx="8686800" cy="5943600"/>
          </a:xfrm>
        </p:spPr>
        <p:txBody>
          <a:bodyPr/>
          <a:lstStyle/>
          <a:p>
            <a:pPr>
              <a:buBlip>
                <a:blip r:embed="rId3"/>
              </a:buBlip>
            </a:pPr>
            <a:r>
              <a:rPr lang="en-US" sz="2000" dirty="0">
                <a:solidFill>
                  <a:schemeClr val="tx1"/>
                </a:solidFill>
              </a:rPr>
              <a:t>Chapter of the Year (2018)</a:t>
            </a:r>
          </a:p>
          <a:p>
            <a:pPr>
              <a:buBlip>
                <a:blip r:embed="rId3"/>
              </a:buBlip>
            </a:pPr>
            <a:r>
              <a:rPr lang="en-US" sz="2000" dirty="0">
                <a:solidFill>
                  <a:schemeClr val="tx1"/>
                </a:solidFill>
              </a:rPr>
              <a:t>MAY 2018 – Palmetto Roost </a:t>
            </a:r>
          </a:p>
          <a:p>
            <a:pPr marL="0" indent="0">
              <a:buNone/>
            </a:pPr>
            <a:r>
              <a:rPr lang="en-US" sz="2000" dirty="0">
                <a:solidFill>
                  <a:schemeClr val="tx1"/>
                </a:solidFill>
              </a:rPr>
              <a:t>    hosts Network+ Bootcamp for</a:t>
            </a:r>
          </a:p>
          <a:p>
            <a:pPr marL="0" indent="0">
              <a:buNone/>
            </a:pPr>
            <a:r>
              <a:rPr lang="en-US" sz="2000" dirty="0">
                <a:solidFill>
                  <a:schemeClr val="tx1"/>
                </a:solidFill>
              </a:rPr>
              <a:t>    20 Lowcountry college students</a:t>
            </a:r>
          </a:p>
          <a:p>
            <a:pPr>
              <a:buBlip>
                <a:blip r:embed="rId3"/>
              </a:buBlip>
            </a:pPr>
            <a:r>
              <a:rPr lang="en-US" sz="2000" dirty="0">
                <a:solidFill>
                  <a:schemeClr val="tx1"/>
                </a:solidFill>
              </a:rPr>
              <a:t>Chapter of the Year (2019)</a:t>
            </a:r>
          </a:p>
          <a:p>
            <a:pPr>
              <a:buBlip>
                <a:blip r:embed="rId3"/>
              </a:buBlip>
            </a:pPr>
            <a:r>
              <a:rPr lang="en-US" sz="2000" dirty="0">
                <a:solidFill>
                  <a:schemeClr val="tx1"/>
                </a:solidFill>
              </a:rPr>
              <a:t>APR 2019 – Roost Honors All</a:t>
            </a:r>
          </a:p>
          <a:p>
            <a:pPr marL="0" indent="0">
              <a:buNone/>
            </a:pPr>
            <a:r>
              <a:rPr lang="en-US" sz="2000" dirty="0">
                <a:solidFill>
                  <a:schemeClr val="tx1"/>
                </a:solidFill>
              </a:rPr>
              <a:t>      Female Bachelor of Science in</a:t>
            </a:r>
          </a:p>
          <a:p>
            <a:pPr marL="0" indent="0">
              <a:buNone/>
            </a:pPr>
            <a:r>
              <a:rPr lang="en-US" sz="2000" dirty="0">
                <a:solidFill>
                  <a:schemeClr val="tx1"/>
                </a:solidFill>
              </a:rPr>
              <a:t>      Cybersecurity Class at CSU</a:t>
            </a:r>
          </a:p>
          <a:p>
            <a:pPr>
              <a:buBlip>
                <a:blip r:embed="rId3"/>
              </a:buBlip>
            </a:pPr>
            <a:r>
              <a:rPr lang="en-US" sz="2000" dirty="0">
                <a:solidFill>
                  <a:schemeClr val="tx1"/>
                </a:solidFill>
              </a:rPr>
              <a:t>MAY 2019 – Palmetto Roost hosts Network+</a:t>
            </a:r>
          </a:p>
          <a:p>
            <a:pPr marL="0" indent="0">
              <a:buNone/>
            </a:pPr>
            <a:r>
              <a:rPr lang="en-US" sz="2000" dirty="0">
                <a:solidFill>
                  <a:schemeClr val="tx1"/>
                </a:solidFill>
              </a:rPr>
              <a:t>      Bootcamp for 20 Lowcountry college students</a:t>
            </a:r>
          </a:p>
          <a:p>
            <a:pPr>
              <a:buBlip>
                <a:blip r:embed="rId3"/>
              </a:buBlip>
            </a:pPr>
            <a:r>
              <a:rPr lang="en-US" sz="2000" dirty="0">
                <a:solidFill>
                  <a:schemeClr val="tx1"/>
                </a:solidFill>
              </a:rPr>
              <a:t>Chapter of the Year (2020)</a:t>
            </a:r>
          </a:p>
          <a:p>
            <a:pPr>
              <a:buBlip>
                <a:blip r:embed="rId3"/>
              </a:buBlip>
            </a:pPr>
            <a:r>
              <a:rPr lang="en-US" sz="2000" dirty="0">
                <a:solidFill>
                  <a:schemeClr val="tx1"/>
                </a:solidFill>
              </a:rPr>
              <a:t>Chapter of the Year (2021)</a:t>
            </a:r>
          </a:p>
          <a:p>
            <a:pPr>
              <a:buBlip>
                <a:blip r:embed="rId3"/>
              </a:buBlip>
            </a:pPr>
            <a:r>
              <a:rPr lang="en-US" sz="2000" dirty="0">
                <a:solidFill>
                  <a:schemeClr val="tx1"/>
                </a:solidFill>
              </a:rPr>
              <a:t>Chapter of the Year (2022)</a:t>
            </a:r>
          </a:p>
          <a:p>
            <a:pPr>
              <a:buBlip>
                <a:blip r:embed="rId3"/>
              </a:buBlip>
            </a:pPr>
            <a:r>
              <a:rPr lang="en-US" sz="2000" dirty="0">
                <a:solidFill>
                  <a:schemeClr val="tx1"/>
                </a:solidFill>
              </a:rPr>
              <a:t>Chapter of the Year (2023)</a:t>
            </a:r>
          </a:p>
          <a:p>
            <a:pPr>
              <a:buBlip>
                <a:blip r:embed="rId3"/>
              </a:buBlip>
            </a:pPr>
            <a:r>
              <a:rPr lang="en-US" sz="2000" dirty="0">
                <a:solidFill>
                  <a:schemeClr val="tx1"/>
                </a:solidFill>
              </a:rPr>
              <a:t>Chapter of the Year (2024)</a:t>
            </a:r>
          </a:p>
          <a:p>
            <a:pPr>
              <a:buBlip>
                <a:blip r:embed="rId3"/>
              </a:buBlip>
            </a:pPr>
            <a:r>
              <a:rPr lang="en-US" sz="2000" dirty="0">
                <a:solidFill>
                  <a:schemeClr val="tx1"/>
                </a:solidFill>
              </a:rPr>
              <a:t>Chapter of the Year (2025)</a:t>
            </a:r>
          </a:p>
        </p:txBody>
      </p:sp>
      <p:pic>
        <p:nvPicPr>
          <p:cNvPr id="10" name="Picture 9" descr="A person standing in front of a group of people&#10;&#10;Description automatically generated">
            <a:extLst>
              <a:ext uri="{FF2B5EF4-FFF2-40B4-BE49-F238E27FC236}">
                <a16:creationId xmlns:a16="http://schemas.microsoft.com/office/drawing/2014/main" id="{36138D49-EE7F-9CA8-9620-B2DD394332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8115" y="685800"/>
            <a:ext cx="4223485" cy="2819400"/>
          </a:xfrm>
          <a:prstGeom prst="rect">
            <a:avLst/>
          </a:prstGeom>
        </p:spPr>
      </p:pic>
      <p:pic>
        <p:nvPicPr>
          <p:cNvPr id="11" name="Picture 10">
            <a:extLst>
              <a:ext uri="{FF2B5EF4-FFF2-40B4-BE49-F238E27FC236}">
                <a16:creationId xmlns:a16="http://schemas.microsoft.com/office/drawing/2014/main" id="{23AC5727-30F4-A09D-4C7A-04FEE8EE67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44215" y="4648200"/>
            <a:ext cx="1447800" cy="1681316"/>
          </a:xfrm>
          <a:prstGeom prst="rect">
            <a:avLst/>
          </a:prstGeom>
        </p:spPr>
      </p:pic>
      <p:pic>
        <p:nvPicPr>
          <p:cNvPr id="13" name="Picture 12" descr="A certificate of an association of old crows&#10;&#10;Description automatically generated">
            <a:extLst>
              <a:ext uri="{FF2B5EF4-FFF2-40B4-BE49-F238E27FC236}">
                <a16:creationId xmlns:a16="http://schemas.microsoft.com/office/drawing/2014/main" id="{317072E1-5AC7-94DB-9CE4-D451947542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61241" y="3962400"/>
            <a:ext cx="3206559" cy="2438400"/>
          </a:xfrm>
          <a:prstGeom prst="rect">
            <a:avLst/>
          </a:prstGeom>
        </p:spPr>
      </p:pic>
    </p:spTree>
    <p:extLst>
      <p:ext uri="{BB962C8B-B14F-4D97-AF65-F5344CB8AC3E}">
        <p14:creationId xmlns:p14="http://schemas.microsoft.com/office/powerpoint/2010/main" val="41114007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4" y="5305"/>
            <a:ext cx="8289756" cy="557212"/>
          </a:xfrm>
        </p:spPr>
        <p:txBody>
          <a:bodyPr/>
          <a:lstStyle/>
          <a:p>
            <a:r>
              <a:rPr lang="en-US" dirty="0"/>
              <a:t>Chapter History</a:t>
            </a:r>
          </a:p>
        </p:txBody>
      </p:sp>
      <p:sp>
        <p:nvSpPr>
          <p:cNvPr id="3" name="Content Placeholder 2"/>
          <p:cNvSpPr>
            <a:spLocks noGrp="1"/>
          </p:cNvSpPr>
          <p:nvPr>
            <p:ph idx="1"/>
          </p:nvPr>
        </p:nvSpPr>
        <p:spPr>
          <a:xfrm>
            <a:off x="304800" y="762000"/>
            <a:ext cx="8534400" cy="5943600"/>
          </a:xfrm>
        </p:spPr>
        <p:txBody>
          <a:bodyPr/>
          <a:lstStyle/>
          <a:p>
            <a:pPr>
              <a:buBlip>
                <a:blip r:embed="rId3"/>
              </a:buBlip>
            </a:pPr>
            <a:r>
              <a:rPr lang="en-US" sz="2200" dirty="0">
                <a:solidFill>
                  <a:schemeClr val="tx1"/>
                </a:solidFill>
              </a:rPr>
              <a:t>SAT, 11 MAY 2019: Mrs. Rosemary </a:t>
            </a:r>
            <a:r>
              <a:rPr lang="en-US" sz="2200" dirty="0" err="1">
                <a:solidFill>
                  <a:schemeClr val="tx1"/>
                </a:solidFill>
              </a:rPr>
              <a:t>Wenchel</a:t>
            </a:r>
            <a:r>
              <a:rPr lang="en-US" sz="2200" dirty="0">
                <a:solidFill>
                  <a:schemeClr val="tx1"/>
                </a:solidFill>
              </a:rPr>
              <a:t>, a pioneer in U.S. cyberspace operations for the U.S. Navy, Department of Defense, and the Department of Homeland Security, passed away</a:t>
            </a:r>
          </a:p>
          <a:p>
            <a:pPr>
              <a:buBlip>
                <a:blip r:embed="rId3"/>
              </a:buBlip>
            </a:pPr>
            <a:endParaRPr lang="en-US" sz="2200" dirty="0">
              <a:solidFill>
                <a:schemeClr val="tx1"/>
              </a:solidFill>
            </a:endParaRPr>
          </a:p>
          <a:p>
            <a:pPr>
              <a:buBlip>
                <a:blip r:embed="rId3"/>
              </a:buBlip>
            </a:pPr>
            <a:endParaRPr lang="en-US" sz="2200" dirty="0">
              <a:solidFill>
                <a:schemeClr val="tx1"/>
              </a:solidFill>
            </a:endParaRPr>
          </a:p>
          <a:p>
            <a:pPr>
              <a:buBlip>
                <a:blip r:embed="rId3"/>
              </a:buBlip>
            </a:pPr>
            <a:endParaRPr lang="en-US" sz="2200" dirty="0">
              <a:solidFill>
                <a:schemeClr val="tx1"/>
              </a:solidFill>
            </a:endParaRPr>
          </a:p>
          <a:p>
            <a:pPr>
              <a:buBlip>
                <a:blip r:embed="rId3"/>
              </a:buBlip>
            </a:pPr>
            <a:endParaRPr lang="en-US" sz="2200" dirty="0">
              <a:solidFill>
                <a:schemeClr val="tx1"/>
              </a:solidFill>
            </a:endParaRPr>
          </a:p>
          <a:p>
            <a:pPr>
              <a:buBlip>
                <a:blip r:embed="rId3"/>
              </a:buBlip>
            </a:pPr>
            <a:endParaRPr lang="en-US" sz="2200" dirty="0">
              <a:solidFill>
                <a:schemeClr val="tx1"/>
              </a:solidFill>
            </a:endParaRPr>
          </a:p>
          <a:p>
            <a:pPr>
              <a:buBlip>
                <a:blip r:embed="rId3"/>
              </a:buBlip>
            </a:pPr>
            <a:endParaRPr lang="en-US" sz="2200" dirty="0">
              <a:solidFill>
                <a:schemeClr val="tx1"/>
              </a:solidFill>
            </a:endParaRPr>
          </a:p>
          <a:p>
            <a:pPr>
              <a:buBlip>
                <a:blip r:embed="rId3"/>
              </a:buBlip>
            </a:pPr>
            <a:endParaRPr lang="en-US" sz="2200" dirty="0">
              <a:solidFill>
                <a:schemeClr val="tx1"/>
              </a:solidFill>
            </a:endParaRPr>
          </a:p>
          <a:p>
            <a:pPr>
              <a:buBlip>
                <a:blip r:embed="rId3"/>
              </a:buBlip>
            </a:pPr>
            <a:endParaRPr lang="en-US" sz="2200" dirty="0">
              <a:solidFill>
                <a:schemeClr val="tx1"/>
              </a:solidFill>
            </a:endParaRPr>
          </a:p>
          <a:p>
            <a:pPr>
              <a:buBlip>
                <a:blip r:embed="rId3"/>
              </a:buBlip>
            </a:pPr>
            <a:endParaRPr lang="en-US" sz="2200" dirty="0">
              <a:solidFill>
                <a:schemeClr val="tx1"/>
              </a:solidFill>
            </a:endParaRPr>
          </a:p>
          <a:p>
            <a:pPr>
              <a:buBlip>
                <a:blip r:embed="rId3"/>
              </a:buBlip>
            </a:pPr>
            <a:r>
              <a:rPr lang="en-US" sz="2200" dirty="0">
                <a:solidFill>
                  <a:schemeClr val="tx1"/>
                </a:solidFill>
              </a:rPr>
              <a:t>The Palmetto Roost announces the establishment of the ROSEMARY WENCHEL MEMORIAL SCHOLARSHIP</a:t>
            </a:r>
          </a:p>
          <a:p>
            <a:pPr lvl="1">
              <a:buBlip>
                <a:blip r:embed="rId3"/>
              </a:buBlip>
            </a:pPr>
            <a:r>
              <a:rPr lang="en-US" sz="1800" dirty="0">
                <a:solidFill>
                  <a:schemeClr val="tx1"/>
                </a:solidFill>
              </a:rPr>
              <a:t>Charleston Southern University</a:t>
            </a:r>
          </a:p>
        </p:txBody>
      </p:sp>
      <p:pic>
        <p:nvPicPr>
          <p:cNvPr id="4" name="Picture 2">
            <a:extLst>
              <a:ext uri="{FF2B5EF4-FFF2-40B4-BE49-F238E27FC236}">
                <a16:creationId xmlns:a16="http://schemas.microsoft.com/office/drawing/2014/main" id="{60106AE9-A9D1-8BAF-4254-C5D777F641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2909" y="2209800"/>
            <a:ext cx="4618182"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8247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4" y="5305"/>
            <a:ext cx="8289756" cy="557212"/>
          </a:xfrm>
        </p:spPr>
        <p:txBody>
          <a:bodyPr/>
          <a:lstStyle/>
          <a:p>
            <a:r>
              <a:rPr lang="en-US" dirty="0"/>
              <a:t>Professional Development</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8813" y="5619975"/>
            <a:ext cx="2848187" cy="118872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5847" y="4572000"/>
            <a:ext cx="2320918" cy="1736913"/>
          </a:xfrm>
          <a:prstGeom prst="rect">
            <a:avLst/>
          </a:prstGeom>
        </p:spPr>
      </p:pic>
      <p:sp>
        <p:nvSpPr>
          <p:cNvPr id="18" name="Content Placeholder 17"/>
          <p:cNvSpPr>
            <a:spLocks noGrp="1"/>
          </p:cNvSpPr>
          <p:nvPr>
            <p:ph idx="1"/>
          </p:nvPr>
        </p:nvSpPr>
        <p:spPr>
          <a:xfrm>
            <a:off x="76200" y="609599"/>
            <a:ext cx="8915400" cy="5257801"/>
          </a:xfrm>
        </p:spPr>
        <p:txBody>
          <a:bodyPr/>
          <a:lstStyle/>
          <a:p>
            <a:pPr>
              <a:buBlip>
                <a:blip r:embed="rId5"/>
              </a:buBlip>
            </a:pPr>
            <a:r>
              <a:rPr lang="en-US" dirty="0">
                <a:solidFill>
                  <a:schemeClr val="tx1"/>
                </a:solidFill>
              </a:rPr>
              <a:t>Intelligence Support to Spectrum Operations </a:t>
            </a:r>
          </a:p>
          <a:p>
            <a:pPr>
              <a:buBlip>
                <a:blip r:embed="rId5"/>
              </a:buBlip>
            </a:pPr>
            <a:endParaRPr lang="en-US" dirty="0">
              <a:solidFill>
                <a:schemeClr val="tx1"/>
              </a:solidFill>
            </a:endParaRPr>
          </a:p>
          <a:p>
            <a:pPr>
              <a:buBlip>
                <a:blip r:embed="rId5"/>
              </a:buBlip>
            </a:pPr>
            <a:r>
              <a:rPr lang="en-US" dirty="0">
                <a:solidFill>
                  <a:schemeClr val="tx1"/>
                </a:solidFill>
              </a:rPr>
              <a:t>Cyber Tools Development Course</a:t>
            </a:r>
          </a:p>
          <a:p>
            <a:pPr>
              <a:buBlip>
                <a:blip r:embed="rId5"/>
              </a:buBlip>
            </a:pPr>
            <a:endParaRPr lang="en-US" dirty="0">
              <a:solidFill>
                <a:schemeClr val="tx1"/>
              </a:solidFill>
            </a:endParaRPr>
          </a:p>
          <a:p>
            <a:pPr>
              <a:buBlip>
                <a:blip r:embed="rId5"/>
              </a:buBlip>
            </a:pPr>
            <a:endParaRPr lang="en-US" dirty="0">
              <a:solidFill>
                <a:schemeClr val="tx1"/>
              </a:solidFill>
            </a:endParaRPr>
          </a:p>
          <a:p>
            <a:pPr>
              <a:buBlip>
                <a:blip r:embed="rId5"/>
              </a:buBlip>
            </a:pPr>
            <a:endParaRPr lang="en-US" dirty="0">
              <a:solidFill>
                <a:schemeClr val="tx1"/>
              </a:solidFill>
            </a:endParaRPr>
          </a:p>
          <a:p>
            <a:pPr>
              <a:buBlip>
                <a:blip r:embed="rId5"/>
              </a:buBlip>
            </a:pPr>
            <a:endParaRPr lang="en-US" dirty="0">
              <a:solidFill>
                <a:schemeClr val="tx1"/>
              </a:solidFill>
            </a:endParaRPr>
          </a:p>
          <a:p>
            <a:pPr>
              <a:buBlip>
                <a:blip r:embed="rId5"/>
              </a:buBlip>
            </a:pPr>
            <a:endParaRPr lang="en-US" sz="2000" dirty="0">
              <a:solidFill>
                <a:schemeClr val="tx1"/>
              </a:solidFill>
            </a:endParaRPr>
          </a:p>
          <a:p>
            <a:pPr>
              <a:buBlip>
                <a:blip r:embed="rId5"/>
              </a:buBlip>
            </a:pPr>
            <a:r>
              <a:rPr lang="en-US" dirty="0">
                <a:solidFill>
                  <a:schemeClr val="tx1"/>
                </a:solidFill>
              </a:rPr>
              <a:t>Counterfeit Component Workshop</a:t>
            </a:r>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86600" y="1219200"/>
            <a:ext cx="1911614" cy="22045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8600" y="2362200"/>
            <a:ext cx="6096000" cy="2700617"/>
          </a:xfrm>
          <a:prstGeom prst="rect">
            <a:avLst/>
          </a:prstGeom>
        </p:spPr>
      </p:pic>
    </p:spTree>
    <p:extLst>
      <p:ext uri="{BB962C8B-B14F-4D97-AF65-F5344CB8AC3E}">
        <p14:creationId xmlns:p14="http://schemas.microsoft.com/office/powerpoint/2010/main" val="39720860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4" y="5305"/>
            <a:ext cx="8289756" cy="557212"/>
          </a:xfrm>
        </p:spPr>
        <p:txBody>
          <a:bodyPr/>
          <a:lstStyle/>
          <a:p>
            <a:r>
              <a:rPr lang="en-US" dirty="0"/>
              <a:t>Education</a:t>
            </a:r>
          </a:p>
        </p:txBody>
      </p:sp>
      <p:grpSp>
        <p:nvGrpSpPr>
          <p:cNvPr id="19" name="Group 18"/>
          <p:cNvGrpSpPr/>
          <p:nvPr/>
        </p:nvGrpSpPr>
        <p:grpSpPr>
          <a:xfrm>
            <a:off x="2590800" y="685800"/>
            <a:ext cx="3733800" cy="1828800"/>
            <a:chOff x="2971800" y="685800"/>
            <a:chExt cx="3733800" cy="1828800"/>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71800" y="685800"/>
              <a:ext cx="1862323" cy="1828800"/>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3278" y="685800"/>
              <a:ext cx="1862322" cy="1828800"/>
            </a:xfrm>
            <a:prstGeom prst="rect">
              <a:avLst/>
            </a:prstGeom>
          </p:spPr>
        </p:pic>
      </p:gr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2582631"/>
            <a:ext cx="8409045" cy="3132369"/>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5600" y="914400"/>
            <a:ext cx="2171700" cy="1371600"/>
          </a:xfrm>
          <a:prstGeom prst="rect">
            <a:avLst/>
          </a:prstGeom>
        </p:spPr>
      </p:pic>
      <p:pic>
        <p:nvPicPr>
          <p:cNvPr id="17" name="Picture 16"/>
          <p:cNvPicPr/>
          <p:nvPr/>
        </p:nvPicPr>
        <p:blipFill>
          <a:blip r:embed="rId6">
            <a:extLst>
              <a:ext uri="{28A0092B-C50C-407E-A947-70E740481C1C}">
                <a14:useLocalDpi xmlns:a14="http://schemas.microsoft.com/office/drawing/2010/main" val="0"/>
              </a:ext>
            </a:extLst>
          </a:blip>
          <a:stretch>
            <a:fillRect/>
          </a:stretch>
        </p:blipFill>
        <p:spPr bwMode="auto">
          <a:xfrm>
            <a:off x="0" y="5342890"/>
            <a:ext cx="2075180" cy="1515110"/>
          </a:xfrm>
          <a:prstGeom prst="rect">
            <a:avLst/>
          </a:prstGeom>
          <a:noFill/>
          <a:ln w="9525">
            <a:noFill/>
            <a:miter lim="800000"/>
            <a:headEnd/>
            <a:tailEnd/>
          </a:ln>
        </p:spPr>
      </p:pic>
      <p:sp>
        <p:nvSpPr>
          <p:cNvPr id="18" name="Content Placeholder 17"/>
          <p:cNvSpPr>
            <a:spLocks noGrp="1"/>
          </p:cNvSpPr>
          <p:nvPr>
            <p:ph idx="1"/>
          </p:nvPr>
        </p:nvSpPr>
        <p:spPr>
          <a:xfrm>
            <a:off x="94130" y="667870"/>
            <a:ext cx="3962400" cy="1295400"/>
          </a:xfrm>
        </p:spPr>
        <p:txBody>
          <a:bodyPr/>
          <a:lstStyle/>
          <a:p>
            <a:pPr>
              <a:buBlip>
                <a:blip r:embed="rId7"/>
              </a:buBlip>
            </a:pPr>
            <a:r>
              <a:rPr lang="en-US" dirty="0">
                <a:solidFill>
                  <a:schemeClr val="tx1"/>
                </a:solidFill>
              </a:rPr>
              <a:t>Cyber 101</a:t>
            </a:r>
          </a:p>
          <a:p>
            <a:pPr>
              <a:buBlip>
                <a:blip r:embed="rId7"/>
              </a:buBlip>
            </a:pPr>
            <a:endParaRPr lang="en-US" dirty="0">
              <a:solidFill>
                <a:schemeClr val="tx1"/>
              </a:solidFill>
            </a:endParaRPr>
          </a:p>
          <a:p>
            <a:pPr>
              <a:buBlip>
                <a:blip r:embed="rId7"/>
              </a:buBlip>
            </a:pPr>
            <a:r>
              <a:rPr lang="en-US" dirty="0">
                <a:solidFill>
                  <a:schemeClr val="tx1"/>
                </a:solidFill>
              </a:rPr>
              <a:t>Cyber 201</a:t>
            </a:r>
          </a:p>
          <a:p>
            <a:pPr>
              <a:buBlip>
                <a:blip r:embed="rId7"/>
              </a:buBlip>
            </a:pPr>
            <a:endParaRPr lang="en-US" dirty="0">
              <a:solidFill>
                <a:schemeClr val="tx1"/>
              </a:solidFill>
            </a:endParaRPr>
          </a:p>
          <a:p>
            <a:pPr>
              <a:buBlip>
                <a:blip r:embed="rId7"/>
              </a:buBlip>
            </a:pPr>
            <a:endParaRPr lang="en-US" dirty="0">
              <a:solidFill>
                <a:schemeClr val="tx1"/>
              </a:solidFill>
            </a:endParaRPr>
          </a:p>
          <a:p>
            <a:pPr>
              <a:buBlip>
                <a:blip r:embed="rId7"/>
              </a:buBlip>
            </a:pPr>
            <a:endParaRPr lang="en-US" dirty="0">
              <a:solidFill>
                <a:schemeClr val="tx1"/>
              </a:solidFill>
            </a:endParaRPr>
          </a:p>
          <a:p>
            <a:pPr>
              <a:buBlip>
                <a:blip r:embed="rId7"/>
              </a:buBlip>
            </a:pPr>
            <a:endParaRPr lang="en-US" dirty="0">
              <a:solidFill>
                <a:schemeClr val="tx1"/>
              </a:solidFill>
            </a:endParaRPr>
          </a:p>
        </p:txBody>
      </p:sp>
      <p:pic>
        <p:nvPicPr>
          <p:cNvPr id="20" name="Picture 19"/>
          <p:cNvPicPr/>
          <p:nvPr/>
        </p:nvPicPr>
        <p:blipFill>
          <a:blip r:embed="rId6">
            <a:extLst>
              <a:ext uri="{28A0092B-C50C-407E-A947-70E740481C1C}">
                <a14:useLocalDpi xmlns:a14="http://schemas.microsoft.com/office/drawing/2010/main" val="0"/>
              </a:ext>
            </a:extLst>
          </a:blip>
          <a:stretch>
            <a:fillRect/>
          </a:stretch>
        </p:blipFill>
        <p:spPr bwMode="auto">
          <a:xfrm>
            <a:off x="7068820" y="5342890"/>
            <a:ext cx="2075180" cy="1515110"/>
          </a:xfrm>
          <a:prstGeom prst="rect">
            <a:avLst/>
          </a:prstGeom>
          <a:noFill/>
          <a:ln w="9525">
            <a:noFill/>
            <a:miter lim="800000"/>
            <a:headEnd/>
            <a:tailEnd/>
          </a:ln>
        </p:spPr>
      </p:pic>
    </p:spTree>
    <p:extLst>
      <p:ext uri="{BB962C8B-B14F-4D97-AF65-F5344CB8AC3E}">
        <p14:creationId xmlns:p14="http://schemas.microsoft.com/office/powerpoint/2010/main" val="41261516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4" y="5305"/>
            <a:ext cx="8289756" cy="557212"/>
          </a:xfrm>
        </p:spPr>
        <p:txBody>
          <a:bodyPr/>
          <a:lstStyle/>
          <a:p>
            <a:r>
              <a:rPr lang="en-US" dirty="0"/>
              <a:t>Education</a:t>
            </a:r>
          </a:p>
        </p:txBody>
      </p:sp>
      <p:sp>
        <p:nvSpPr>
          <p:cNvPr id="18" name="Content Placeholder 17"/>
          <p:cNvSpPr>
            <a:spLocks noGrp="1"/>
          </p:cNvSpPr>
          <p:nvPr>
            <p:ph idx="1"/>
          </p:nvPr>
        </p:nvSpPr>
        <p:spPr>
          <a:xfrm>
            <a:off x="76200" y="609600"/>
            <a:ext cx="8915400" cy="1295400"/>
          </a:xfrm>
        </p:spPr>
        <p:txBody>
          <a:bodyPr/>
          <a:lstStyle/>
          <a:p>
            <a:pPr>
              <a:buBlip>
                <a:blip r:embed="rId2"/>
              </a:buBlip>
            </a:pPr>
            <a:r>
              <a:rPr lang="en-US" dirty="0">
                <a:solidFill>
                  <a:schemeClr val="tx1"/>
                </a:solidFill>
              </a:rPr>
              <a:t>EW 101: A First Course in Electronic Warfare</a:t>
            </a:r>
          </a:p>
          <a:p>
            <a:pPr>
              <a:buBlip>
                <a:blip r:embed="rId2"/>
              </a:buBlip>
            </a:pPr>
            <a:r>
              <a:rPr lang="en-US" dirty="0">
                <a:solidFill>
                  <a:schemeClr val="tx1"/>
                </a:solidFill>
              </a:rPr>
              <a:t>EW 103: Tactical Battlefield Communications Electronic Warfare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8697" y="3886201"/>
            <a:ext cx="1828800" cy="2715985"/>
          </a:xfrm>
          <a:prstGeom prst="rect">
            <a:avLst/>
          </a:prstGeom>
        </p:spPr>
      </p:pic>
      <p:sp>
        <p:nvSpPr>
          <p:cNvPr id="4" name="TextBox 3"/>
          <p:cNvSpPr txBox="1"/>
          <p:nvPr/>
        </p:nvSpPr>
        <p:spPr>
          <a:xfrm>
            <a:off x="76200" y="2503706"/>
            <a:ext cx="5486400" cy="4278094"/>
          </a:xfrm>
          <a:prstGeom prst="rect">
            <a:avLst/>
          </a:prstGeom>
          <a:noFill/>
        </p:spPr>
        <p:txBody>
          <a:bodyPr wrap="square" rtlCol="0">
            <a:spAutoFit/>
          </a:bodyPr>
          <a:lstStyle/>
          <a:p>
            <a:pPr marL="0" lvl="1"/>
            <a:r>
              <a:rPr lang="en-US" sz="1600" dirty="0"/>
              <a:t>Dave </a:t>
            </a:r>
            <a:r>
              <a:rPr lang="en-US" sz="1600" dirty="0" err="1"/>
              <a:t>Adamy</a:t>
            </a:r>
            <a:r>
              <a:rPr lang="en-US" sz="1600" dirty="0"/>
              <a:t> is an internationally recognized expert in electronic warfare who writes the popular monthly EW-101 column in the Journal of Electronic Defense magazine. He has over 50 years experience as a systems engineer and program technical director, developing EW systems from DC to Light, deployed on platforms from submarines to space, with specifications from quick reaction capability to high reliability. He has published over 250 professional articles on Electronic Warfare, receiver system design and closely related subjects, including the popular EW101 series in the Journal of Electronic Defense. He has presented dozens of EW courses for military, government and defense industry organizations in the US and allied countries. He holds an MSEE (Communication theory) and has written 16 books on Electronic Warfare and related subjects.</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7000" y="1828800"/>
            <a:ext cx="1828800" cy="1950720"/>
          </a:xfrm>
          <a:prstGeom prst="rect">
            <a:avLst/>
          </a:prstGeom>
        </p:spPr>
      </p:pic>
    </p:spTree>
    <p:extLst>
      <p:ext uri="{BB962C8B-B14F-4D97-AF65-F5344CB8AC3E}">
        <p14:creationId xmlns:p14="http://schemas.microsoft.com/office/powerpoint/2010/main" val="19176417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DA786-2CF0-6B3C-0774-96F67313C7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4834DD-9726-E24A-702D-540DDBC2A8A9}"/>
              </a:ext>
            </a:extLst>
          </p:cNvPr>
          <p:cNvSpPr>
            <a:spLocks noGrp="1"/>
          </p:cNvSpPr>
          <p:nvPr>
            <p:ph type="title"/>
          </p:nvPr>
        </p:nvSpPr>
        <p:spPr>
          <a:xfrm>
            <a:off x="16044" y="5305"/>
            <a:ext cx="8289756" cy="557212"/>
          </a:xfrm>
        </p:spPr>
        <p:txBody>
          <a:bodyPr/>
          <a:lstStyle/>
          <a:p>
            <a:r>
              <a:rPr lang="en-US" dirty="0"/>
              <a:t>Education</a:t>
            </a:r>
          </a:p>
        </p:txBody>
      </p:sp>
      <p:sp>
        <p:nvSpPr>
          <p:cNvPr id="18" name="Content Placeholder 17">
            <a:extLst>
              <a:ext uri="{FF2B5EF4-FFF2-40B4-BE49-F238E27FC236}">
                <a16:creationId xmlns:a16="http://schemas.microsoft.com/office/drawing/2014/main" id="{8A0AADEA-E1CC-F8AB-7015-5DDD3652858A}"/>
              </a:ext>
            </a:extLst>
          </p:cNvPr>
          <p:cNvSpPr>
            <a:spLocks noGrp="1"/>
          </p:cNvSpPr>
          <p:nvPr>
            <p:ph idx="1"/>
          </p:nvPr>
        </p:nvSpPr>
        <p:spPr>
          <a:xfrm>
            <a:off x="76200" y="609600"/>
            <a:ext cx="8915400" cy="1295400"/>
          </a:xfrm>
        </p:spPr>
        <p:txBody>
          <a:bodyPr/>
          <a:lstStyle/>
          <a:p>
            <a:pPr>
              <a:buBlip>
                <a:blip r:embed="rId2"/>
              </a:buBlip>
            </a:pPr>
            <a:r>
              <a:rPr lang="en-US" dirty="0">
                <a:solidFill>
                  <a:schemeClr val="tx1"/>
                </a:solidFill>
              </a:rPr>
              <a:t>China C4ISR and Counter-Intervention</a:t>
            </a:r>
          </a:p>
          <a:p>
            <a:pPr marL="569913" lvl="2">
              <a:buBlip>
                <a:blip r:embed="rId2"/>
              </a:buBlip>
            </a:pPr>
            <a:r>
              <a:rPr lang="en-US" sz="2000" dirty="0">
                <a:solidFill>
                  <a:schemeClr val="tx1"/>
                </a:solidFill>
              </a:rPr>
              <a:t>Testimony before U.S.-China Economic &amp; Security Review Commission</a:t>
            </a:r>
          </a:p>
          <a:p>
            <a:pPr marL="3260725" lvl="4">
              <a:buBlip>
                <a:blip r:embed="rId2"/>
              </a:buBlip>
            </a:pPr>
            <a:r>
              <a:rPr lang="en-US" sz="1600" b="1" dirty="0">
                <a:solidFill>
                  <a:schemeClr val="tx1"/>
                </a:solidFill>
              </a:rPr>
              <a:t>Recommendations to Congress include:</a:t>
            </a:r>
          </a:p>
          <a:p>
            <a:pPr marL="3544888" lvl="4">
              <a:buBlip>
                <a:blip r:embed="rId2"/>
              </a:buBlip>
            </a:pPr>
            <a:r>
              <a:rPr lang="en-US" sz="1600" dirty="0">
                <a:solidFill>
                  <a:schemeClr val="tx1"/>
                </a:solidFill>
              </a:rPr>
              <a:t>Engage U.S. military regarding future C4ISR strategies &amp; the need to emphasize more defensive capabilities including significant redundancy within U.S. C4ISR system-of-systems</a:t>
            </a:r>
          </a:p>
          <a:p>
            <a:pPr marL="3544888" lvl="4">
              <a:buBlip>
                <a:blip r:embed="rId2"/>
              </a:buBlip>
            </a:pPr>
            <a:r>
              <a:rPr lang="en-US" sz="1600" dirty="0">
                <a:solidFill>
                  <a:schemeClr val="tx1"/>
                </a:solidFill>
              </a:rPr>
              <a:t>Invest in significant counter-reconnaissance capabilities to defeat PLA ISR that includes physical, virtual, &amp; electromagnetic camouflage, concealment, &amp; deception measures</a:t>
            </a:r>
          </a:p>
          <a:p>
            <a:pPr marL="3544888" lvl="4">
              <a:buBlip>
                <a:blip r:embed="rId2"/>
              </a:buBlip>
            </a:pPr>
            <a:r>
              <a:rPr lang="en-US" sz="1600" dirty="0">
                <a:solidFill>
                  <a:schemeClr val="tx1"/>
                </a:solidFill>
              </a:rPr>
              <a:t>Invest in robust, redundant, and resilient coalition C4ISR links and networks to increase combat interoperability among critical allies and partners, denying PLA battlespace information dominance that might separate U.S. from a coalition</a:t>
            </a:r>
          </a:p>
          <a:p>
            <a:pPr marL="3544888" lvl="4">
              <a:buBlip>
                <a:blip r:embed="rId2"/>
              </a:buBlip>
            </a:pPr>
            <a:r>
              <a:rPr lang="en-US" sz="1600" dirty="0">
                <a:solidFill>
                  <a:schemeClr val="tx1"/>
                </a:solidFill>
              </a:rPr>
              <a:t>Fund additional U.S. Intelligence Community capabilities to analyze current &amp; future PLA counter-C4ISR capabilities and strategies</a:t>
            </a:r>
          </a:p>
          <a:p>
            <a:pPr marL="3544888" lvl="4">
              <a:buBlip>
                <a:blip r:embed="rId2"/>
              </a:buBlip>
            </a:pPr>
            <a:r>
              <a:rPr lang="en-US" sz="1600" dirty="0">
                <a:solidFill>
                  <a:schemeClr val="tx1"/>
                </a:solidFill>
              </a:rPr>
              <a:t>Fund additional U.S. Intelligence Community capabilities to analyze current and future PLA electromagnetic spectrum operations capabilities and strategies</a:t>
            </a:r>
          </a:p>
        </p:txBody>
      </p:sp>
      <p:pic>
        <p:nvPicPr>
          <p:cNvPr id="4" name="Picture 3">
            <a:extLst>
              <a:ext uri="{FF2B5EF4-FFF2-40B4-BE49-F238E27FC236}">
                <a16:creationId xmlns:a16="http://schemas.microsoft.com/office/drawing/2014/main" id="{738670D0-F511-FD07-CB0B-880249615D33}"/>
              </a:ext>
            </a:extLst>
          </p:cNvPr>
          <p:cNvPicPr>
            <a:picLocks noChangeAspect="1"/>
          </p:cNvPicPr>
          <p:nvPr/>
        </p:nvPicPr>
        <p:blipFill>
          <a:blip r:embed="rId3"/>
          <a:stretch>
            <a:fillRect/>
          </a:stretch>
        </p:blipFill>
        <p:spPr>
          <a:xfrm>
            <a:off x="990600" y="4105094"/>
            <a:ext cx="1676400" cy="1812628"/>
          </a:xfrm>
          <a:prstGeom prst="rect">
            <a:avLst/>
          </a:prstGeom>
        </p:spPr>
      </p:pic>
      <p:sp>
        <p:nvSpPr>
          <p:cNvPr id="5" name="TextBox 4">
            <a:extLst>
              <a:ext uri="{FF2B5EF4-FFF2-40B4-BE49-F238E27FC236}">
                <a16:creationId xmlns:a16="http://schemas.microsoft.com/office/drawing/2014/main" id="{D179A20F-4182-017D-5CA8-19C5D55C818C}"/>
              </a:ext>
            </a:extLst>
          </p:cNvPr>
          <p:cNvSpPr txBox="1"/>
          <p:nvPr/>
        </p:nvSpPr>
        <p:spPr>
          <a:xfrm>
            <a:off x="16044" y="5847237"/>
            <a:ext cx="3565356" cy="923330"/>
          </a:xfrm>
          <a:prstGeom prst="rect">
            <a:avLst/>
          </a:prstGeom>
          <a:noFill/>
        </p:spPr>
        <p:txBody>
          <a:bodyPr wrap="square" rtlCol="0">
            <a:spAutoFit/>
          </a:bodyPr>
          <a:lstStyle/>
          <a:p>
            <a:pPr algn="ctr"/>
            <a:r>
              <a:rPr lang="en-US" dirty="0"/>
              <a:t>J. Michael Dahm</a:t>
            </a:r>
          </a:p>
          <a:p>
            <a:pPr algn="ctr"/>
            <a:r>
              <a:rPr lang="en-US" sz="1200" i="0" dirty="0"/>
              <a:t>Senior Resident Fellow for</a:t>
            </a:r>
            <a:br>
              <a:rPr lang="en-US" sz="1200" i="0" dirty="0"/>
            </a:br>
            <a:r>
              <a:rPr lang="en-US" sz="1200" i="0" dirty="0"/>
              <a:t>Aerospace &amp; China Studies</a:t>
            </a:r>
          </a:p>
          <a:p>
            <a:pPr algn="ctr"/>
            <a:r>
              <a:rPr lang="en-US" sz="1200" b="0" dirty="0"/>
              <a:t>The Mitchell Institute for Aerospace Studies</a:t>
            </a:r>
          </a:p>
        </p:txBody>
      </p:sp>
      <p:pic>
        <p:nvPicPr>
          <p:cNvPr id="7" name="Picture 6" descr="A poster of a military ship in the water&#10;&#10;Description automatically generated">
            <a:extLst>
              <a:ext uri="{FF2B5EF4-FFF2-40B4-BE49-F238E27FC236}">
                <a16:creationId xmlns:a16="http://schemas.microsoft.com/office/drawing/2014/main" id="{F481008D-1C89-9607-14AA-14E8F3C94D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200" y="1574322"/>
            <a:ext cx="1939970" cy="2438400"/>
          </a:xfrm>
          <a:prstGeom prst="rect">
            <a:avLst/>
          </a:prstGeom>
        </p:spPr>
      </p:pic>
    </p:spTree>
    <p:extLst>
      <p:ext uri="{BB962C8B-B14F-4D97-AF65-F5344CB8AC3E}">
        <p14:creationId xmlns:p14="http://schemas.microsoft.com/office/powerpoint/2010/main" val="148063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4" y="20053"/>
            <a:ext cx="8289756" cy="557212"/>
          </a:xfrm>
        </p:spPr>
        <p:txBody>
          <a:bodyPr/>
          <a:lstStyle/>
          <a:p>
            <a:r>
              <a:rPr lang="en-US" dirty="0"/>
              <a:t>CLASSIFIED Conference</a:t>
            </a:r>
          </a:p>
        </p:txBody>
      </p:sp>
      <p:sp>
        <p:nvSpPr>
          <p:cNvPr id="13" name="Content Placeholder 12"/>
          <p:cNvSpPr>
            <a:spLocks noGrp="1"/>
          </p:cNvSpPr>
          <p:nvPr>
            <p:ph idx="1"/>
          </p:nvPr>
        </p:nvSpPr>
        <p:spPr>
          <a:xfrm>
            <a:off x="609600" y="990600"/>
            <a:ext cx="7924800" cy="5714999"/>
          </a:xfrm>
        </p:spPr>
        <p:txBody>
          <a:bodyPr/>
          <a:lstStyle/>
          <a:p>
            <a:pPr>
              <a:buBlip>
                <a:blip r:embed="rId2"/>
              </a:buBlip>
            </a:pPr>
            <a:r>
              <a:rPr lang="en-US" dirty="0">
                <a:solidFill>
                  <a:schemeClr val="tx1"/>
                </a:solidFill>
              </a:rPr>
              <a:t>Cyber and EW work that Naval Information Warfare Center is responsible for</a:t>
            </a:r>
          </a:p>
          <a:p>
            <a:pPr lvl="1">
              <a:buBlip>
                <a:blip r:embed="rId2"/>
              </a:buBlip>
            </a:pPr>
            <a:endParaRPr lang="en-US" sz="1800" dirty="0">
              <a:solidFill>
                <a:schemeClr val="tx1"/>
              </a:solidFill>
            </a:endParaRPr>
          </a:p>
          <a:p>
            <a:pPr>
              <a:buBlip>
                <a:blip r:embed="rId2"/>
              </a:buBlip>
            </a:pPr>
            <a:r>
              <a:rPr lang="en-US" dirty="0">
                <a:solidFill>
                  <a:schemeClr val="tx1"/>
                </a:solidFill>
              </a:rPr>
              <a:t>CLASSIFIED conference provides greater opportunity for collaboration</a:t>
            </a:r>
          </a:p>
          <a:p>
            <a:pPr marL="457200" lvl="1" indent="0">
              <a:buNone/>
            </a:pPr>
            <a:endParaRPr lang="en-US" sz="1800" dirty="0">
              <a:solidFill>
                <a:schemeClr val="tx1"/>
              </a:solidFill>
            </a:endParaRPr>
          </a:p>
          <a:p>
            <a:pPr>
              <a:buBlip>
                <a:blip r:embed="rId2"/>
              </a:buBlip>
            </a:pPr>
            <a:r>
              <a:rPr lang="en-US" dirty="0">
                <a:solidFill>
                  <a:schemeClr val="tx1"/>
                </a:solidFill>
              </a:rPr>
              <a:t>Makes a significant impact</a:t>
            </a:r>
          </a:p>
        </p:txBody>
      </p:sp>
    </p:spTree>
    <p:extLst>
      <p:ext uri="{BB962C8B-B14F-4D97-AF65-F5344CB8AC3E}">
        <p14:creationId xmlns:p14="http://schemas.microsoft.com/office/powerpoint/2010/main" val="15206806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4" y="20053"/>
            <a:ext cx="8289756" cy="557212"/>
          </a:xfrm>
        </p:spPr>
        <p:txBody>
          <a:bodyPr/>
          <a:lstStyle/>
          <a:p>
            <a:r>
              <a:rPr lang="en-US" dirty="0"/>
              <a:t>2010 Conference Keynote Speakers</a:t>
            </a:r>
          </a:p>
        </p:txBody>
      </p:sp>
      <p:sp>
        <p:nvSpPr>
          <p:cNvPr id="13" name="Content Placeholder 12"/>
          <p:cNvSpPr>
            <a:spLocks noGrp="1"/>
          </p:cNvSpPr>
          <p:nvPr>
            <p:ph idx="1"/>
          </p:nvPr>
        </p:nvSpPr>
        <p:spPr>
          <a:xfrm>
            <a:off x="76200" y="685800"/>
            <a:ext cx="4038600" cy="6019799"/>
          </a:xfrm>
        </p:spPr>
        <p:txBody>
          <a:bodyPr/>
          <a:lstStyle/>
          <a:p>
            <a:pPr>
              <a:buBlip>
                <a:blip r:embed="rId2"/>
              </a:buBlip>
            </a:pPr>
            <a:r>
              <a:rPr lang="en-US" sz="1800" dirty="0">
                <a:solidFill>
                  <a:schemeClr val="tx1"/>
                </a:solidFill>
              </a:rPr>
              <a:t>Vice Admiral "Mike" McConnell</a:t>
            </a:r>
          </a:p>
          <a:p>
            <a:pPr lvl="1">
              <a:buBlip>
                <a:blip r:embed="rId2"/>
              </a:buBlip>
            </a:pPr>
            <a:r>
              <a:rPr lang="en-US" sz="1600" dirty="0">
                <a:solidFill>
                  <a:schemeClr val="tx1"/>
                </a:solidFill>
              </a:rPr>
              <a:t>2</a:t>
            </a:r>
            <a:r>
              <a:rPr lang="en-US" sz="1600" baseline="30000" dirty="0">
                <a:solidFill>
                  <a:schemeClr val="tx1"/>
                </a:solidFill>
              </a:rPr>
              <a:t>nd</a:t>
            </a:r>
            <a:r>
              <a:rPr lang="en-US" sz="1600" dirty="0">
                <a:solidFill>
                  <a:schemeClr val="tx1"/>
                </a:solidFill>
              </a:rPr>
              <a:t> Director of National Intelligence / 13</a:t>
            </a:r>
            <a:r>
              <a:rPr lang="en-US" sz="1600" baseline="30000" dirty="0">
                <a:solidFill>
                  <a:schemeClr val="tx1"/>
                </a:solidFill>
              </a:rPr>
              <a:t>th</a:t>
            </a:r>
            <a:r>
              <a:rPr lang="en-US" sz="1600" dirty="0">
                <a:solidFill>
                  <a:schemeClr val="tx1"/>
                </a:solidFill>
              </a:rPr>
              <a:t> Director of the NSA</a:t>
            </a:r>
          </a:p>
          <a:p>
            <a:pPr>
              <a:buBlip>
                <a:blip r:embed="rId2"/>
              </a:buBlip>
            </a:pPr>
            <a:r>
              <a:rPr lang="en-US" sz="1800" dirty="0">
                <a:solidFill>
                  <a:schemeClr val="tx1"/>
                </a:solidFill>
              </a:rPr>
              <a:t>Major General Steven Smith</a:t>
            </a:r>
          </a:p>
          <a:p>
            <a:pPr lvl="1">
              <a:buBlip>
                <a:blip r:embed="rId2"/>
              </a:buBlip>
            </a:pPr>
            <a:r>
              <a:rPr lang="en-US" sz="1600" dirty="0">
                <a:solidFill>
                  <a:schemeClr val="tx1"/>
                </a:solidFill>
              </a:rPr>
              <a:t>Director, Army Cyberspace Task Force</a:t>
            </a:r>
          </a:p>
          <a:p>
            <a:pPr>
              <a:buBlip>
                <a:blip r:embed="rId2"/>
              </a:buBlip>
            </a:pPr>
            <a:r>
              <a:rPr lang="en-US" sz="1800" dirty="0">
                <a:solidFill>
                  <a:schemeClr val="tx1"/>
                </a:solidFill>
              </a:rPr>
              <a:t>Rear Admiral Kendall Card</a:t>
            </a:r>
          </a:p>
          <a:p>
            <a:pPr lvl="1">
              <a:buBlip>
                <a:blip r:embed="rId2"/>
              </a:buBlip>
            </a:pPr>
            <a:r>
              <a:rPr lang="en-US" sz="1600" dirty="0">
                <a:solidFill>
                  <a:schemeClr val="tx1"/>
                </a:solidFill>
              </a:rPr>
              <a:t>Director of Concepts, Strategies &amp; Integration for Information Dominance (OPNAV N2/N6)</a:t>
            </a:r>
          </a:p>
          <a:p>
            <a:pPr>
              <a:buBlip>
                <a:blip r:embed="rId2"/>
              </a:buBlip>
            </a:pPr>
            <a:r>
              <a:rPr lang="en-US" sz="1800" dirty="0">
                <a:solidFill>
                  <a:schemeClr val="tx1"/>
                </a:solidFill>
              </a:rPr>
              <a:t>Major General Lester Eisner</a:t>
            </a:r>
          </a:p>
          <a:p>
            <a:pPr lvl="1">
              <a:buBlip>
                <a:blip r:embed="rId2"/>
              </a:buBlip>
            </a:pPr>
            <a:r>
              <a:rPr lang="en-US" sz="1600" dirty="0">
                <a:solidFill>
                  <a:schemeClr val="tx1"/>
                </a:solidFill>
              </a:rPr>
              <a:t>Assistant Adjutant General</a:t>
            </a:r>
          </a:p>
          <a:p>
            <a:pPr marL="457200" lvl="1" indent="0">
              <a:buNone/>
            </a:pPr>
            <a:r>
              <a:rPr lang="en-US" sz="1600" dirty="0">
                <a:solidFill>
                  <a:schemeClr val="tx1"/>
                </a:solidFill>
              </a:rPr>
              <a:t>       SC Army National Guard</a:t>
            </a:r>
          </a:p>
          <a:p>
            <a:pPr>
              <a:buFontTx/>
              <a:buBlip>
                <a:blip r:embed="rId2"/>
              </a:buBlip>
            </a:pPr>
            <a:r>
              <a:rPr lang="es-ES" sz="1800" dirty="0" err="1">
                <a:solidFill>
                  <a:schemeClr val="tx1"/>
                </a:solidFill>
              </a:rPr>
              <a:t>Rear</a:t>
            </a:r>
            <a:r>
              <a:rPr lang="es-ES" sz="1800" dirty="0">
                <a:solidFill>
                  <a:schemeClr val="tx1"/>
                </a:solidFill>
              </a:rPr>
              <a:t> </a:t>
            </a:r>
            <a:r>
              <a:rPr lang="es-ES" sz="1800" dirty="0" err="1">
                <a:solidFill>
                  <a:schemeClr val="tx1"/>
                </a:solidFill>
              </a:rPr>
              <a:t>Admiral</a:t>
            </a:r>
            <a:r>
              <a:rPr lang="es-ES" sz="1800" dirty="0">
                <a:solidFill>
                  <a:schemeClr val="tx1"/>
                </a:solidFill>
              </a:rPr>
              <a:t> Sean </a:t>
            </a:r>
            <a:r>
              <a:rPr lang="es-ES" sz="1800" dirty="0" err="1">
                <a:solidFill>
                  <a:schemeClr val="tx1"/>
                </a:solidFill>
              </a:rPr>
              <a:t>Filipowski</a:t>
            </a:r>
            <a:endParaRPr lang="es-ES" sz="1800" dirty="0">
              <a:solidFill>
                <a:schemeClr val="tx1"/>
              </a:solidFill>
            </a:endParaRPr>
          </a:p>
          <a:p>
            <a:pPr lvl="1">
              <a:buFontTx/>
              <a:buBlip>
                <a:blip r:embed="rId2"/>
              </a:buBlip>
            </a:pPr>
            <a:r>
              <a:rPr lang="es-ES" sz="1600" dirty="0">
                <a:solidFill>
                  <a:schemeClr val="tx1"/>
                </a:solidFill>
              </a:rPr>
              <a:t>Director </a:t>
            </a:r>
            <a:r>
              <a:rPr lang="es-ES" sz="1600" dirty="0" err="1">
                <a:solidFill>
                  <a:schemeClr val="tx1"/>
                </a:solidFill>
              </a:rPr>
              <a:t>for</a:t>
            </a:r>
            <a:r>
              <a:rPr lang="es-ES" sz="1600" dirty="0">
                <a:solidFill>
                  <a:schemeClr val="tx1"/>
                </a:solidFill>
              </a:rPr>
              <a:t> </a:t>
            </a:r>
            <a:r>
              <a:rPr lang="es-ES" sz="1600" dirty="0" err="1">
                <a:solidFill>
                  <a:schemeClr val="tx1"/>
                </a:solidFill>
              </a:rPr>
              <a:t>Cyber</a:t>
            </a:r>
            <a:r>
              <a:rPr lang="es-ES" sz="1600" dirty="0">
                <a:solidFill>
                  <a:schemeClr val="tx1"/>
                </a:solidFill>
              </a:rPr>
              <a:t>, </a:t>
            </a:r>
            <a:r>
              <a:rPr lang="es-ES" sz="1600" dirty="0" err="1">
                <a:solidFill>
                  <a:schemeClr val="tx1"/>
                </a:solidFill>
              </a:rPr>
              <a:t>Sensors</a:t>
            </a:r>
            <a:r>
              <a:rPr lang="es-ES" sz="1600" dirty="0">
                <a:solidFill>
                  <a:schemeClr val="tx1"/>
                </a:solidFill>
              </a:rPr>
              <a:t>, &amp; EW </a:t>
            </a:r>
            <a:r>
              <a:rPr lang="es-ES" sz="1600" dirty="0" err="1">
                <a:solidFill>
                  <a:schemeClr val="tx1"/>
                </a:solidFill>
              </a:rPr>
              <a:t>on</a:t>
            </a:r>
            <a:r>
              <a:rPr lang="es-ES" sz="1600" dirty="0">
                <a:solidFill>
                  <a:schemeClr val="tx1"/>
                </a:solidFill>
              </a:rPr>
              <a:t> OPNAV </a:t>
            </a:r>
            <a:r>
              <a:rPr lang="es-ES" sz="1600" dirty="0" err="1">
                <a:solidFill>
                  <a:schemeClr val="tx1"/>
                </a:solidFill>
              </a:rPr>
              <a:t>Information</a:t>
            </a:r>
            <a:r>
              <a:rPr lang="es-ES" sz="1600" dirty="0">
                <a:solidFill>
                  <a:schemeClr val="tx1"/>
                </a:solidFill>
              </a:rPr>
              <a:t> </a:t>
            </a:r>
            <a:r>
              <a:rPr lang="es-ES" sz="1600" dirty="0" err="1">
                <a:solidFill>
                  <a:schemeClr val="tx1"/>
                </a:solidFill>
              </a:rPr>
              <a:t>Dominance</a:t>
            </a:r>
            <a:r>
              <a:rPr lang="es-ES" sz="1600" dirty="0">
                <a:solidFill>
                  <a:schemeClr val="tx1"/>
                </a:solidFill>
              </a:rPr>
              <a:t> Staff</a:t>
            </a:r>
            <a:endParaRPr lang="en-US" sz="1600" dirty="0">
              <a:solidFill>
                <a:schemeClr val="tx1"/>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8600" y="3121149"/>
            <a:ext cx="914400" cy="1146051"/>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8600" y="685800"/>
            <a:ext cx="914400" cy="114604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38600" y="1901952"/>
            <a:ext cx="914400" cy="1146048"/>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38600" y="5559552"/>
            <a:ext cx="914400" cy="1146048"/>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81600" y="4282441"/>
            <a:ext cx="3124200" cy="2499360"/>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53400" y="3806952"/>
            <a:ext cx="914400" cy="1146048"/>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38600" y="4340352"/>
            <a:ext cx="914400" cy="1146048"/>
          </a:xfrm>
          <a:prstGeom prst="rect">
            <a:avLst/>
          </a:prstGeom>
        </p:spPr>
      </p:pic>
      <p:sp>
        <p:nvSpPr>
          <p:cNvPr id="15" name="Content Placeholder 12"/>
          <p:cNvSpPr txBox="1">
            <a:spLocks/>
          </p:cNvSpPr>
          <p:nvPr/>
        </p:nvSpPr>
        <p:spPr bwMode="auto">
          <a:xfrm>
            <a:off x="5029200" y="1093787"/>
            <a:ext cx="3886200" cy="33258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800">
                <a:solidFill>
                  <a:schemeClr val="bg1"/>
                </a:solidFill>
                <a:latin typeface="+mn-lt"/>
              </a:defRPr>
            </a:lvl2pPr>
            <a:lvl3pPr marL="1143000" indent="-228600" algn="l" rtl="0" eaLnBrk="1" fontAlgn="base" hangingPunct="1">
              <a:spcBef>
                <a:spcPct val="20000"/>
              </a:spcBef>
              <a:spcAft>
                <a:spcPct val="0"/>
              </a:spcAft>
              <a:buChar char="•"/>
              <a:defRPr sz="2400">
                <a:solidFill>
                  <a:schemeClr val="bg1"/>
                </a:solidFill>
                <a:latin typeface="+mn-lt"/>
              </a:defRPr>
            </a:lvl3pPr>
            <a:lvl4pPr marL="1600200" indent="-228600" algn="l" rtl="0" eaLnBrk="1" fontAlgn="base" hangingPunct="1">
              <a:spcBef>
                <a:spcPct val="20000"/>
              </a:spcBef>
              <a:spcAft>
                <a:spcPct val="0"/>
              </a:spcAft>
              <a:buChar char="–"/>
              <a:defRPr sz="2000">
                <a:solidFill>
                  <a:schemeClr val="bg1"/>
                </a:solidFill>
                <a:latin typeface="+mn-lt"/>
              </a:defRPr>
            </a:lvl4pPr>
            <a:lvl5pPr marL="2057400" indent="-228600" algn="l" rtl="0" eaLnBrk="1" fontAlgn="base" hangingPunct="1">
              <a:spcBef>
                <a:spcPct val="20000"/>
              </a:spcBef>
              <a:spcAft>
                <a:spcPct val="0"/>
              </a:spcAft>
              <a:buChar char="»"/>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a:buFontTx/>
              <a:buBlip>
                <a:blip r:embed="rId2"/>
              </a:buBlip>
            </a:pPr>
            <a:r>
              <a:rPr lang="en-US" sz="1800" b="0" i="0" dirty="0">
                <a:solidFill>
                  <a:schemeClr val="tx1"/>
                </a:solidFill>
              </a:rPr>
              <a:t>Rear Admiral Edward </a:t>
            </a:r>
            <a:r>
              <a:rPr lang="en-US" sz="1800" b="0" i="0" dirty="0" err="1">
                <a:solidFill>
                  <a:schemeClr val="tx1"/>
                </a:solidFill>
              </a:rPr>
              <a:t>Deets</a:t>
            </a:r>
            <a:r>
              <a:rPr lang="en-US" sz="1800" b="0" i="0" dirty="0">
                <a:solidFill>
                  <a:schemeClr val="tx1"/>
                </a:solidFill>
              </a:rPr>
              <a:t>, III</a:t>
            </a:r>
          </a:p>
          <a:p>
            <a:pPr lvl="1">
              <a:buFontTx/>
              <a:buBlip>
                <a:blip r:embed="rId2"/>
              </a:buBlip>
            </a:pPr>
            <a:r>
              <a:rPr lang="es-ES" sz="1600" b="0" i="0" dirty="0" err="1">
                <a:solidFill>
                  <a:schemeClr val="tx1"/>
                </a:solidFill>
              </a:rPr>
              <a:t>Commander</a:t>
            </a:r>
            <a:r>
              <a:rPr lang="es-ES" sz="1600" b="0" i="0" dirty="0">
                <a:solidFill>
                  <a:schemeClr val="tx1"/>
                </a:solidFill>
              </a:rPr>
              <a:t>, NETWARCOM</a:t>
            </a:r>
          </a:p>
          <a:p>
            <a:pPr>
              <a:buFontTx/>
              <a:buBlip>
                <a:blip r:embed="rId2"/>
              </a:buBlip>
            </a:pPr>
            <a:endParaRPr lang="es-ES" sz="1600" b="0" i="0" kern="0" dirty="0">
              <a:solidFill>
                <a:schemeClr val="tx1"/>
              </a:solidFill>
            </a:endParaRPr>
          </a:p>
          <a:p>
            <a:pPr lvl="1">
              <a:buFontTx/>
              <a:buBlip>
                <a:blip r:embed="rId2"/>
              </a:buBlip>
            </a:pPr>
            <a:endParaRPr lang="es-ES" sz="1600" b="0" i="0" kern="0" dirty="0">
              <a:solidFill>
                <a:schemeClr val="tx1"/>
              </a:solidFill>
            </a:endParaRPr>
          </a:p>
          <a:p>
            <a:pPr lvl="1">
              <a:buFontTx/>
              <a:buBlip>
                <a:blip r:embed="rId2"/>
              </a:buBlip>
            </a:pPr>
            <a:endParaRPr lang="es-ES" sz="1200" b="0" i="0" kern="0" dirty="0">
              <a:solidFill>
                <a:schemeClr val="tx1"/>
              </a:solidFill>
            </a:endParaRPr>
          </a:p>
          <a:p>
            <a:pPr lvl="1">
              <a:buFontTx/>
              <a:buBlip>
                <a:blip r:embed="rId2"/>
              </a:buBlip>
            </a:pPr>
            <a:endParaRPr lang="es-ES" sz="900" b="0" i="0" kern="0" dirty="0">
              <a:solidFill>
                <a:schemeClr val="tx1"/>
              </a:solidFill>
            </a:endParaRPr>
          </a:p>
          <a:p>
            <a:pPr lvl="1">
              <a:buFontTx/>
              <a:buBlip>
                <a:blip r:embed="rId2"/>
              </a:buBlip>
            </a:pPr>
            <a:endParaRPr lang="es-ES" sz="1100" b="0" i="0" kern="0" dirty="0">
              <a:solidFill>
                <a:schemeClr val="tx1"/>
              </a:solidFill>
            </a:endParaRPr>
          </a:p>
          <a:p>
            <a:pPr>
              <a:buFontTx/>
              <a:buBlip>
                <a:blip r:embed="rId2"/>
              </a:buBlip>
            </a:pPr>
            <a:r>
              <a:rPr lang="es-ES" sz="1800" b="0" i="0" kern="0" dirty="0">
                <a:solidFill>
                  <a:schemeClr val="tx1"/>
                </a:solidFill>
              </a:rPr>
              <a:t>Mr. Mark H. Johnson, SES</a:t>
            </a:r>
          </a:p>
          <a:p>
            <a:pPr lvl="1">
              <a:buFontTx/>
              <a:buBlip>
                <a:blip r:embed="rId2"/>
              </a:buBlip>
            </a:pPr>
            <a:r>
              <a:rPr lang="es-ES" sz="1600" b="0" i="0" kern="0" dirty="0">
                <a:solidFill>
                  <a:schemeClr val="tx1"/>
                </a:solidFill>
              </a:rPr>
              <a:t>Director, </a:t>
            </a:r>
            <a:r>
              <a:rPr lang="es-ES" sz="1600" b="0" i="0" kern="0" dirty="0" err="1">
                <a:solidFill>
                  <a:schemeClr val="tx1"/>
                </a:solidFill>
              </a:rPr>
              <a:t>Joint</a:t>
            </a:r>
            <a:r>
              <a:rPr lang="es-ES" sz="1600" b="0" i="0" kern="0" dirty="0">
                <a:solidFill>
                  <a:schemeClr val="tx1"/>
                </a:solidFill>
              </a:rPr>
              <a:t> </a:t>
            </a:r>
            <a:r>
              <a:rPr lang="es-ES" sz="1600" b="0" i="0" kern="0" dirty="0" err="1">
                <a:solidFill>
                  <a:schemeClr val="tx1"/>
                </a:solidFill>
              </a:rPr>
              <a:t>Information</a:t>
            </a:r>
            <a:r>
              <a:rPr lang="es-ES" sz="1600" b="0" i="0" kern="0" dirty="0">
                <a:solidFill>
                  <a:schemeClr val="tx1"/>
                </a:solidFill>
              </a:rPr>
              <a:t> </a:t>
            </a:r>
            <a:r>
              <a:rPr lang="es-ES" sz="1600" b="0" i="0" kern="0" dirty="0" err="1">
                <a:solidFill>
                  <a:schemeClr val="tx1"/>
                </a:solidFill>
              </a:rPr>
              <a:t>Operations</a:t>
            </a:r>
            <a:r>
              <a:rPr lang="es-ES" sz="1600" b="0" i="0" kern="0" dirty="0">
                <a:solidFill>
                  <a:schemeClr val="tx1"/>
                </a:solidFill>
              </a:rPr>
              <a:t> </a:t>
            </a:r>
            <a:r>
              <a:rPr lang="es-ES" sz="1600" b="0" i="0" kern="0" dirty="0" err="1">
                <a:solidFill>
                  <a:schemeClr val="tx1"/>
                </a:solidFill>
              </a:rPr>
              <a:t>Warfare</a:t>
            </a:r>
            <a:r>
              <a:rPr lang="es-ES" sz="1600" b="0" i="0" kern="0" dirty="0">
                <a:solidFill>
                  <a:schemeClr val="tx1"/>
                </a:solidFill>
              </a:rPr>
              <a:t> Center</a:t>
            </a:r>
          </a:p>
        </p:txBody>
      </p:sp>
      <p:pic>
        <p:nvPicPr>
          <p:cNvPr id="8" name="Picture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53400" y="1749552"/>
            <a:ext cx="914400" cy="1146048"/>
          </a:xfrm>
          <a:prstGeom prst="rect">
            <a:avLst/>
          </a:prstGeom>
        </p:spPr>
      </p:pic>
    </p:spTree>
    <p:extLst>
      <p:ext uri="{BB962C8B-B14F-4D97-AF65-F5344CB8AC3E}">
        <p14:creationId xmlns:p14="http://schemas.microsoft.com/office/powerpoint/2010/main" val="34545882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4" y="5305"/>
            <a:ext cx="8289756" cy="557212"/>
          </a:xfrm>
        </p:spPr>
        <p:txBody>
          <a:bodyPr/>
          <a:lstStyle/>
          <a:p>
            <a:r>
              <a:rPr lang="en-US" dirty="0"/>
              <a:t>2011 Conference Keynote Speakers</a:t>
            </a:r>
          </a:p>
        </p:txBody>
      </p:sp>
      <p:sp>
        <p:nvSpPr>
          <p:cNvPr id="3" name="Content Placeholder 2"/>
          <p:cNvSpPr>
            <a:spLocks noGrp="1"/>
          </p:cNvSpPr>
          <p:nvPr>
            <p:ph idx="1"/>
          </p:nvPr>
        </p:nvSpPr>
        <p:spPr>
          <a:xfrm>
            <a:off x="76200" y="609600"/>
            <a:ext cx="7315200" cy="6172200"/>
          </a:xfrm>
        </p:spPr>
        <p:txBody>
          <a:bodyPr/>
          <a:lstStyle/>
          <a:p>
            <a:pPr>
              <a:buBlip>
                <a:blip r:embed="rId2"/>
              </a:buBlip>
            </a:pPr>
            <a:endParaRPr lang="en-US" sz="600" dirty="0">
              <a:solidFill>
                <a:schemeClr val="tx1"/>
              </a:solidFill>
            </a:endParaRPr>
          </a:p>
          <a:p>
            <a:pPr>
              <a:buBlip>
                <a:blip r:embed="rId2"/>
              </a:buBlip>
            </a:pPr>
            <a:r>
              <a:rPr lang="en-US" sz="2000" dirty="0">
                <a:solidFill>
                  <a:schemeClr val="tx1"/>
                </a:solidFill>
              </a:rPr>
              <a:t>Rear Admiral Margaret “Peg” Klein</a:t>
            </a:r>
          </a:p>
          <a:p>
            <a:pPr lvl="1">
              <a:buBlip>
                <a:blip r:embed="rId2"/>
              </a:buBlip>
            </a:pPr>
            <a:r>
              <a:rPr lang="en-US" sz="1600" dirty="0">
                <a:solidFill>
                  <a:schemeClr val="tx1"/>
                </a:solidFill>
              </a:rPr>
              <a:t>Chief of Staff, USCYBERCOM</a:t>
            </a:r>
          </a:p>
          <a:p>
            <a:pPr>
              <a:buBlip>
                <a:blip r:embed="rId2"/>
              </a:buBlip>
            </a:pPr>
            <a:endParaRPr lang="en-US" sz="2800" dirty="0">
              <a:solidFill>
                <a:schemeClr val="tx1"/>
              </a:solidFill>
            </a:endParaRPr>
          </a:p>
          <a:p>
            <a:pPr>
              <a:buBlip>
                <a:blip r:embed="rId2"/>
              </a:buBlip>
            </a:pPr>
            <a:r>
              <a:rPr lang="en-US" sz="2000" dirty="0">
                <a:solidFill>
                  <a:schemeClr val="tx1"/>
                </a:solidFill>
              </a:rPr>
              <a:t>Rear Admiral Andrew Singer</a:t>
            </a:r>
          </a:p>
          <a:p>
            <a:pPr lvl="1">
              <a:buBlip>
                <a:blip r:embed="rId2"/>
              </a:buBlip>
            </a:pPr>
            <a:r>
              <a:rPr lang="en-US" sz="1600" dirty="0">
                <a:solidFill>
                  <a:schemeClr val="tx1"/>
                </a:solidFill>
              </a:rPr>
              <a:t>Director for Intelligence, USPACOM</a:t>
            </a:r>
          </a:p>
          <a:p>
            <a:pPr>
              <a:buBlip>
                <a:blip r:embed="rId2"/>
              </a:buBlip>
            </a:pPr>
            <a:endParaRPr lang="en-US" sz="2800" dirty="0">
              <a:solidFill>
                <a:schemeClr val="tx1"/>
              </a:solidFill>
            </a:endParaRPr>
          </a:p>
          <a:p>
            <a:pPr>
              <a:buBlip>
                <a:blip r:embed="rId2"/>
              </a:buBlip>
            </a:pPr>
            <a:r>
              <a:rPr lang="en-US" sz="2000" dirty="0">
                <a:solidFill>
                  <a:schemeClr val="tx1"/>
                </a:solidFill>
              </a:rPr>
              <a:t>Rear Admiral Ken Deutsch</a:t>
            </a:r>
          </a:p>
          <a:p>
            <a:pPr lvl="1">
              <a:buBlip>
                <a:blip r:embed="rId2"/>
              </a:buBlip>
            </a:pPr>
            <a:r>
              <a:rPr lang="en-US" sz="1600" dirty="0">
                <a:solidFill>
                  <a:schemeClr val="tx1"/>
                </a:solidFill>
              </a:rPr>
              <a:t>Director, Capabilities &amp; Resource Integration (N8)</a:t>
            </a:r>
          </a:p>
          <a:p>
            <a:pPr marL="457200" lvl="1" indent="0">
              <a:buNone/>
            </a:pPr>
            <a:r>
              <a:rPr lang="en-US" sz="1600" dirty="0">
                <a:solidFill>
                  <a:schemeClr val="tx1"/>
                </a:solidFill>
              </a:rPr>
              <a:t>      U.S. Fleet Forces Command</a:t>
            </a:r>
          </a:p>
          <a:p>
            <a:pPr>
              <a:buBlip>
                <a:blip r:embed="rId2"/>
              </a:buBlip>
            </a:pPr>
            <a:endParaRPr lang="en-US" sz="2000" dirty="0">
              <a:solidFill>
                <a:schemeClr val="tx1"/>
              </a:solidFill>
            </a:endParaRPr>
          </a:p>
          <a:p>
            <a:pPr>
              <a:buBlip>
                <a:blip r:embed="rId2"/>
              </a:buBlip>
            </a:pPr>
            <a:r>
              <a:rPr lang="en-US" sz="2000" dirty="0">
                <a:solidFill>
                  <a:schemeClr val="tx1"/>
                </a:solidFill>
              </a:rPr>
              <a:t>Mrs. Rosemary S. </a:t>
            </a:r>
            <a:r>
              <a:rPr lang="en-US" sz="2000" dirty="0" err="1">
                <a:solidFill>
                  <a:schemeClr val="tx1"/>
                </a:solidFill>
              </a:rPr>
              <a:t>Wenchel</a:t>
            </a:r>
            <a:r>
              <a:rPr lang="en-US" sz="2000" dirty="0">
                <a:solidFill>
                  <a:schemeClr val="tx1"/>
                </a:solidFill>
              </a:rPr>
              <a:t>, SES</a:t>
            </a:r>
          </a:p>
          <a:p>
            <a:pPr lvl="1">
              <a:buBlip>
                <a:blip r:embed="rId2"/>
              </a:buBlip>
            </a:pPr>
            <a:r>
              <a:rPr lang="en-US" sz="1600" dirty="0">
                <a:solidFill>
                  <a:schemeClr val="tx1"/>
                </a:solidFill>
              </a:rPr>
              <a:t>Director Cyber, IO and Strategic Studies, OUSD(I)</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9956" y="4953000"/>
            <a:ext cx="5242670" cy="188736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036" y="5100392"/>
            <a:ext cx="2556164" cy="1704109"/>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8200" y="685799"/>
            <a:ext cx="1094364" cy="13716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39840" y="1978150"/>
            <a:ext cx="1094360" cy="1371600"/>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59039" y="3273552"/>
            <a:ext cx="1094361" cy="1371600"/>
          </a:xfrm>
          <a:prstGeom prst="rect">
            <a:avLst/>
          </a:prstGeom>
        </p:spPr>
      </p:pic>
    </p:spTree>
    <p:extLst>
      <p:ext uri="{BB962C8B-B14F-4D97-AF65-F5344CB8AC3E}">
        <p14:creationId xmlns:p14="http://schemas.microsoft.com/office/powerpoint/2010/main" val="28416903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305800" cy="557212"/>
          </a:xfrm>
        </p:spPr>
        <p:txBody>
          <a:bodyPr/>
          <a:lstStyle/>
          <a:p>
            <a:r>
              <a:rPr lang="en-US" dirty="0"/>
              <a:t>Agenda</a:t>
            </a:r>
          </a:p>
        </p:txBody>
      </p:sp>
      <p:sp>
        <p:nvSpPr>
          <p:cNvPr id="3" name="Content Placeholder 2"/>
          <p:cNvSpPr>
            <a:spLocks noGrp="1"/>
          </p:cNvSpPr>
          <p:nvPr>
            <p:ph idx="1"/>
          </p:nvPr>
        </p:nvSpPr>
        <p:spPr>
          <a:xfrm>
            <a:off x="457200" y="762000"/>
            <a:ext cx="7239000" cy="5867400"/>
          </a:xfrm>
        </p:spPr>
        <p:txBody>
          <a:bodyPr/>
          <a:lstStyle/>
          <a:p>
            <a:pPr marL="569913" indent="-569913">
              <a:buBlip>
                <a:blip r:embed="rId2"/>
              </a:buBlip>
            </a:pPr>
            <a:r>
              <a:rPr lang="en-US" dirty="0">
                <a:solidFill>
                  <a:schemeClr val="tx1"/>
                </a:solidFill>
              </a:rPr>
              <a:t>Introduction</a:t>
            </a:r>
          </a:p>
          <a:p>
            <a:pPr marL="569913" indent="-569913">
              <a:buBlip>
                <a:blip r:embed="rId2"/>
              </a:buBlip>
            </a:pPr>
            <a:r>
              <a:rPr lang="en-US" dirty="0">
                <a:solidFill>
                  <a:schemeClr val="tx1"/>
                </a:solidFill>
              </a:rPr>
              <a:t>History of the Old Crows</a:t>
            </a:r>
          </a:p>
          <a:p>
            <a:pPr marL="569913" indent="-569913">
              <a:buBlip>
                <a:blip r:embed="rId2"/>
              </a:buBlip>
            </a:pPr>
            <a:r>
              <a:rPr lang="en-US" dirty="0">
                <a:solidFill>
                  <a:schemeClr val="tx1"/>
                </a:solidFill>
              </a:rPr>
              <a:t>Electronic Warfare (EW)</a:t>
            </a:r>
          </a:p>
          <a:p>
            <a:pPr marL="569913" indent="-569913">
              <a:buBlip>
                <a:blip r:embed="rId2"/>
              </a:buBlip>
            </a:pPr>
            <a:r>
              <a:rPr lang="en-US" dirty="0">
                <a:solidFill>
                  <a:schemeClr val="tx1"/>
                </a:solidFill>
              </a:rPr>
              <a:t>Chapter History</a:t>
            </a:r>
          </a:p>
          <a:p>
            <a:pPr marL="914400" lvl="1" indent="-457200">
              <a:buBlip>
                <a:blip r:embed="rId2"/>
              </a:buBlip>
            </a:pPr>
            <a:r>
              <a:rPr lang="en-US" dirty="0">
                <a:solidFill>
                  <a:schemeClr val="tx1"/>
                </a:solidFill>
              </a:rPr>
              <a:t>Education</a:t>
            </a:r>
          </a:p>
          <a:p>
            <a:pPr marL="914400" lvl="1" indent="-457200">
              <a:buBlip>
                <a:blip r:embed="rId2"/>
              </a:buBlip>
            </a:pPr>
            <a:r>
              <a:rPr lang="en-US" dirty="0">
                <a:solidFill>
                  <a:schemeClr val="tx1"/>
                </a:solidFill>
              </a:rPr>
              <a:t>Professional Development</a:t>
            </a:r>
          </a:p>
          <a:p>
            <a:pPr marL="914400" lvl="1" indent="-457200">
              <a:buBlip>
                <a:blip r:embed="rId2"/>
              </a:buBlip>
            </a:pPr>
            <a:r>
              <a:rPr lang="en-US" dirty="0">
                <a:solidFill>
                  <a:schemeClr val="tx1"/>
                </a:solidFill>
              </a:rPr>
              <a:t>Conferences</a:t>
            </a:r>
          </a:p>
          <a:p>
            <a:pPr marL="569913" indent="-569913">
              <a:buBlip>
                <a:blip r:embed="rId2"/>
              </a:buBlip>
            </a:pPr>
            <a:r>
              <a:rPr lang="en-US" dirty="0">
                <a:solidFill>
                  <a:schemeClr val="tx1"/>
                </a:solidFill>
              </a:rPr>
              <a:t>Chapter Meetings</a:t>
            </a:r>
          </a:p>
          <a:p>
            <a:pPr marL="569913" indent="-569913">
              <a:buBlip>
                <a:blip r:embed="rId2"/>
              </a:buBlip>
            </a:pPr>
            <a:r>
              <a:rPr lang="en-US" dirty="0">
                <a:solidFill>
                  <a:schemeClr val="tx1"/>
                </a:solidFill>
              </a:rPr>
              <a:t>Membership</a:t>
            </a:r>
          </a:p>
          <a:p>
            <a:pPr marL="569913" indent="-569913">
              <a:buBlip>
                <a:blip r:embed="rId2"/>
              </a:buBlip>
            </a:pPr>
            <a:r>
              <a:rPr lang="en-US" dirty="0">
                <a:solidFill>
                  <a:schemeClr val="tx1"/>
                </a:solidFill>
              </a:rPr>
              <a:t>Summary</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4" y="5305"/>
            <a:ext cx="8289756" cy="557212"/>
          </a:xfrm>
        </p:spPr>
        <p:txBody>
          <a:bodyPr/>
          <a:lstStyle/>
          <a:p>
            <a:r>
              <a:rPr lang="en-US" dirty="0"/>
              <a:t>2012 Conference Keynote Speakers</a:t>
            </a:r>
          </a:p>
        </p:txBody>
      </p:sp>
      <p:sp>
        <p:nvSpPr>
          <p:cNvPr id="3" name="Content Placeholder 2"/>
          <p:cNvSpPr>
            <a:spLocks noGrp="1"/>
          </p:cNvSpPr>
          <p:nvPr>
            <p:ph idx="1"/>
          </p:nvPr>
        </p:nvSpPr>
        <p:spPr>
          <a:xfrm>
            <a:off x="76200" y="609600"/>
            <a:ext cx="8686800" cy="6172200"/>
          </a:xfrm>
        </p:spPr>
        <p:txBody>
          <a:bodyPr/>
          <a:lstStyle/>
          <a:p>
            <a:pPr>
              <a:buBlip>
                <a:blip r:embed="rId2"/>
              </a:buBlip>
            </a:pPr>
            <a:r>
              <a:rPr lang="en-US" sz="2000" dirty="0">
                <a:solidFill>
                  <a:schemeClr val="tx1"/>
                </a:solidFill>
              </a:rPr>
              <a:t>F. Austin Branch, SES</a:t>
            </a:r>
          </a:p>
          <a:p>
            <a:pPr marL="0" indent="0">
              <a:buNone/>
            </a:pPr>
            <a:r>
              <a:rPr lang="en-US" sz="1600" dirty="0">
                <a:solidFill>
                  <a:schemeClr val="tx1"/>
                </a:solidFill>
              </a:rPr>
              <a:t>Senior Advisor for IO Strategy </a:t>
            </a:r>
          </a:p>
          <a:p>
            <a:pPr marL="0" indent="0">
              <a:buNone/>
            </a:pPr>
            <a:r>
              <a:rPr lang="en-US" sz="1600" dirty="0">
                <a:solidFill>
                  <a:schemeClr val="tx1"/>
                </a:solidFill>
              </a:rPr>
              <a:t>&amp; Plans, OUSD(P)</a:t>
            </a:r>
          </a:p>
          <a:p>
            <a:pPr marL="0" indent="0">
              <a:buNone/>
            </a:pPr>
            <a:endParaRPr lang="en-US" sz="1800" dirty="0">
              <a:solidFill>
                <a:schemeClr val="tx1"/>
              </a:solidFill>
            </a:endParaRPr>
          </a:p>
          <a:p>
            <a:pPr>
              <a:buBlip>
                <a:blip r:embed="rId2"/>
              </a:buBlip>
            </a:pPr>
            <a:r>
              <a:rPr lang="en-US" sz="2000" dirty="0">
                <a:solidFill>
                  <a:schemeClr val="tx1"/>
                </a:solidFill>
              </a:rPr>
              <a:t>Mr. Jay R. </a:t>
            </a:r>
            <a:r>
              <a:rPr lang="en-US" sz="2000" dirty="0" err="1">
                <a:solidFill>
                  <a:schemeClr val="tx1"/>
                </a:solidFill>
              </a:rPr>
              <a:t>Kistler</a:t>
            </a:r>
            <a:r>
              <a:rPr lang="en-US" sz="2000" dirty="0">
                <a:solidFill>
                  <a:schemeClr val="tx1"/>
                </a:solidFill>
              </a:rPr>
              <a:t>, SES</a:t>
            </a:r>
          </a:p>
          <a:p>
            <a:pPr marL="0" indent="0">
              <a:buNone/>
            </a:pPr>
            <a:r>
              <a:rPr lang="en-US" sz="1600" dirty="0">
                <a:solidFill>
                  <a:schemeClr val="tx1"/>
                </a:solidFill>
              </a:rPr>
              <a:t>Director, EW &amp; CM Office</a:t>
            </a:r>
          </a:p>
          <a:p>
            <a:pPr marL="0" indent="0">
              <a:buNone/>
            </a:pPr>
            <a:r>
              <a:rPr lang="en-US" sz="1600" dirty="0">
                <a:solidFill>
                  <a:schemeClr val="tx1"/>
                </a:solidFill>
              </a:rPr>
              <a:t>Office of the Assistant Secretary </a:t>
            </a:r>
          </a:p>
          <a:p>
            <a:pPr marL="0" indent="0">
              <a:buNone/>
            </a:pPr>
            <a:r>
              <a:rPr lang="en-US" sz="1600" dirty="0">
                <a:solidFill>
                  <a:schemeClr val="tx1"/>
                </a:solidFill>
              </a:rPr>
              <a:t>of Defense (R&amp;E)</a:t>
            </a:r>
          </a:p>
          <a:p>
            <a:pPr marL="0" indent="0">
              <a:buNone/>
            </a:pPr>
            <a:endParaRPr lang="en-US" sz="1800" dirty="0">
              <a:solidFill>
                <a:schemeClr val="tx1"/>
              </a:solidFill>
            </a:endParaRPr>
          </a:p>
          <a:p>
            <a:pPr>
              <a:buBlip>
                <a:blip r:embed="rId2"/>
              </a:buBlip>
            </a:pPr>
            <a:r>
              <a:rPr lang="en-US" sz="2000" dirty="0">
                <a:solidFill>
                  <a:schemeClr val="tx1"/>
                </a:solidFill>
              </a:rPr>
              <a:t>Mr. Robert </a:t>
            </a:r>
            <a:r>
              <a:rPr lang="en-US" sz="2000" dirty="0" err="1">
                <a:solidFill>
                  <a:schemeClr val="tx1"/>
                </a:solidFill>
              </a:rPr>
              <a:t>Giesler</a:t>
            </a:r>
            <a:r>
              <a:rPr lang="en-US" sz="2000" dirty="0">
                <a:solidFill>
                  <a:schemeClr val="tx1"/>
                </a:solidFill>
              </a:rPr>
              <a:t>, SES</a:t>
            </a:r>
          </a:p>
          <a:p>
            <a:pPr marL="0" indent="0">
              <a:buNone/>
            </a:pPr>
            <a:r>
              <a:rPr lang="en-US" sz="1600" dirty="0">
                <a:solidFill>
                  <a:schemeClr val="tx1"/>
                </a:solidFill>
              </a:rPr>
              <a:t>Director, IO and Strategic Studies</a:t>
            </a:r>
            <a:endParaRPr lang="en-US" sz="1200" dirty="0">
              <a:solidFill>
                <a:schemeClr val="tx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6600" y="685800"/>
            <a:ext cx="914400" cy="114604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6600" y="1981200"/>
            <a:ext cx="914400" cy="1146048"/>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86200" y="3360992"/>
            <a:ext cx="5226425" cy="3472933"/>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75095" y="685800"/>
            <a:ext cx="4419600" cy="265176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725" y="4565724"/>
            <a:ext cx="3795275" cy="2277165"/>
          </a:xfrm>
          <a:prstGeom prst="rect">
            <a:avLst/>
          </a:prstGeom>
        </p:spPr>
      </p:pic>
    </p:spTree>
    <p:extLst>
      <p:ext uri="{BB962C8B-B14F-4D97-AF65-F5344CB8AC3E}">
        <p14:creationId xmlns:p14="http://schemas.microsoft.com/office/powerpoint/2010/main" val="23838001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4" y="5305"/>
            <a:ext cx="8289756" cy="557212"/>
          </a:xfrm>
        </p:spPr>
        <p:txBody>
          <a:bodyPr/>
          <a:lstStyle/>
          <a:p>
            <a:r>
              <a:rPr lang="en-US" dirty="0"/>
              <a:t>2014 Conference Keynote Speakers</a:t>
            </a:r>
          </a:p>
        </p:txBody>
      </p:sp>
      <p:sp>
        <p:nvSpPr>
          <p:cNvPr id="3" name="Content Placeholder 2"/>
          <p:cNvSpPr>
            <a:spLocks noGrp="1"/>
          </p:cNvSpPr>
          <p:nvPr>
            <p:ph idx="1"/>
          </p:nvPr>
        </p:nvSpPr>
        <p:spPr>
          <a:xfrm>
            <a:off x="76200" y="609600"/>
            <a:ext cx="8686800" cy="6172200"/>
          </a:xfrm>
        </p:spPr>
        <p:txBody>
          <a:bodyPr/>
          <a:lstStyle/>
          <a:p>
            <a:pPr>
              <a:buBlip>
                <a:blip r:embed="rId2"/>
              </a:buBlip>
            </a:pPr>
            <a:r>
              <a:rPr lang="en-US" sz="2000" dirty="0">
                <a:solidFill>
                  <a:schemeClr val="tx1"/>
                </a:solidFill>
              </a:rPr>
              <a:t>Major General James E. Livingston, USMC (Ret.)</a:t>
            </a:r>
          </a:p>
          <a:p>
            <a:pPr lvl="1">
              <a:buBlip>
                <a:blip r:embed="rId2"/>
              </a:buBlip>
            </a:pPr>
            <a:r>
              <a:rPr lang="en-US" sz="1600" dirty="0">
                <a:solidFill>
                  <a:schemeClr val="tx1"/>
                </a:solidFill>
              </a:rPr>
              <a:t>Medal of Honor Recipient</a:t>
            </a:r>
          </a:p>
          <a:p>
            <a:pPr>
              <a:buBlip>
                <a:blip r:embed="rId2"/>
              </a:buBlip>
            </a:pPr>
            <a:endParaRPr lang="en-US" sz="1000" dirty="0">
              <a:solidFill>
                <a:schemeClr val="tx1"/>
              </a:solidFill>
            </a:endParaRPr>
          </a:p>
          <a:p>
            <a:pPr>
              <a:buBlip>
                <a:blip r:embed="rId2"/>
              </a:buBlip>
            </a:pPr>
            <a:r>
              <a:rPr lang="en-US" sz="2000" dirty="0">
                <a:solidFill>
                  <a:schemeClr val="tx1"/>
                </a:solidFill>
              </a:rPr>
              <a:t>Lieutenant General Jon Davis</a:t>
            </a:r>
          </a:p>
          <a:p>
            <a:pPr lvl="1">
              <a:buBlip>
                <a:blip r:embed="rId2"/>
              </a:buBlip>
            </a:pPr>
            <a:r>
              <a:rPr lang="en-US" sz="1600" dirty="0">
                <a:solidFill>
                  <a:schemeClr val="tx1"/>
                </a:solidFill>
              </a:rPr>
              <a:t>Deputy Commander, USCYBERCOM</a:t>
            </a:r>
          </a:p>
          <a:p>
            <a:pPr>
              <a:buBlip>
                <a:blip r:embed="rId2"/>
              </a:buBlip>
            </a:pPr>
            <a:endParaRPr lang="en-US" sz="2000" dirty="0">
              <a:solidFill>
                <a:schemeClr val="tx1"/>
              </a:solidFill>
            </a:endParaRPr>
          </a:p>
          <a:p>
            <a:pPr>
              <a:buBlip>
                <a:blip r:embed="rId2"/>
              </a:buBlip>
            </a:pPr>
            <a:endParaRPr lang="en-US" sz="2000" dirty="0">
              <a:solidFill>
                <a:schemeClr val="tx1"/>
              </a:solidFill>
            </a:endParaRPr>
          </a:p>
          <a:p>
            <a:pPr>
              <a:buBlip>
                <a:blip r:embed="rId2"/>
              </a:buBlip>
            </a:pPr>
            <a:endParaRPr lang="en-US" sz="2000" dirty="0">
              <a:solidFill>
                <a:schemeClr val="tx1"/>
              </a:solidFill>
            </a:endParaRPr>
          </a:p>
          <a:p>
            <a:pPr>
              <a:buBlip>
                <a:blip r:embed="rId2"/>
              </a:buBlip>
            </a:pPr>
            <a:endParaRPr lang="en-US" sz="2000" dirty="0">
              <a:solidFill>
                <a:schemeClr val="tx1"/>
              </a:solidFill>
            </a:endParaRPr>
          </a:p>
          <a:p>
            <a:pPr>
              <a:buBlip>
                <a:blip r:embed="rId2"/>
              </a:buBlip>
            </a:pPr>
            <a:endParaRPr lang="en-US" sz="2000" dirty="0">
              <a:solidFill>
                <a:schemeClr val="tx1"/>
              </a:solidFill>
            </a:endParaRPr>
          </a:p>
          <a:p>
            <a:pPr>
              <a:buBlip>
                <a:blip r:embed="rId2"/>
              </a:buBlip>
            </a:pPr>
            <a:endParaRPr lang="en-US" sz="2000" dirty="0">
              <a:solidFill>
                <a:schemeClr val="tx1"/>
              </a:solidFill>
            </a:endParaRPr>
          </a:p>
          <a:p>
            <a:pPr>
              <a:buBlip>
                <a:blip r:embed="rId2"/>
              </a:buBlip>
            </a:pPr>
            <a:endParaRPr lang="en-US" sz="2000" dirty="0">
              <a:solidFill>
                <a:schemeClr val="tx1"/>
              </a:solidFill>
            </a:endParaRPr>
          </a:p>
          <a:p>
            <a:pPr marL="0" indent="0">
              <a:buNone/>
            </a:pPr>
            <a:endParaRPr lang="en-US" sz="2000" dirty="0">
              <a:solidFill>
                <a:schemeClr val="tx1"/>
              </a:solidFill>
            </a:endParaRPr>
          </a:p>
          <a:p>
            <a:pPr>
              <a:buBlip>
                <a:blip r:embed="rId2"/>
              </a:buBlip>
            </a:pPr>
            <a:r>
              <a:rPr lang="en-US" sz="2000" dirty="0">
                <a:solidFill>
                  <a:schemeClr val="tx1"/>
                </a:solidFill>
              </a:rPr>
              <a:t>Ms. Rosemary </a:t>
            </a:r>
            <a:r>
              <a:rPr lang="en-US" sz="2000" dirty="0" err="1">
                <a:solidFill>
                  <a:schemeClr val="tx1"/>
                </a:solidFill>
              </a:rPr>
              <a:t>Wenchel</a:t>
            </a:r>
            <a:r>
              <a:rPr lang="en-US" sz="2000" dirty="0">
                <a:solidFill>
                  <a:schemeClr val="tx1"/>
                </a:solidFill>
              </a:rPr>
              <a:t>, SES</a:t>
            </a:r>
          </a:p>
          <a:p>
            <a:pPr lvl="1">
              <a:buBlip>
                <a:blip r:embed="rId2"/>
              </a:buBlip>
            </a:pPr>
            <a:r>
              <a:rPr lang="en-US" sz="1600" dirty="0">
                <a:solidFill>
                  <a:schemeClr val="tx1"/>
                </a:solidFill>
              </a:rPr>
              <a:t>Deputy Assistant Secretary for </a:t>
            </a:r>
          </a:p>
          <a:p>
            <a:pPr marL="457200" lvl="1" indent="0">
              <a:buNone/>
            </a:pPr>
            <a:r>
              <a:rPr lang="en-US" sz="1600" dirty="0">
                <a:solidFill>
                  <a:schemeClr val="tx1"/>
                </a:solidFill>
              </a:rPr>
              <a:t>      Strategy &amp; Policy/Cybersecurity </a:t>
            </a:r>
          </a:p>
          <a:p>
            <a:pPr marL="457200" lvl="1" indent="0">
              <a:buNone/>
            </a:pPr>
            <a:r>
              <a:rPr lang="en-US" sz="1600" dirty="0">
                <a:solidFill>
                  <a:schemeClr val="tx1"/>
                </a:solidFill>
              </a:rPr>
              <a:t>      Coordination National Protection </a:t>
            </a:r>
          </a:p>
          <a:p>
            <a:pPr marL="457200" lvl="1" indent="0">
              <a:buNone/>
            </a:pPr>
            <a:r>
              <a:rPr lang="en-US" sz="1600" dirty="0">
                <a:solidFill>
                  <a:schemeClr val="tx1"/>
                </a:solidFill>
              </a:rPr>
              <a:t>      and Programs Directorate, DHS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26527" y="5455025"/>
            <a:ext cx="1686097" cy="13716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0994" y="990601"/>
            <a:ext cx="3846806" cy="27432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 y="2286000"/>
            <a:ext cx="3886877" cy="259080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16321" y="3810000"/>
            <a:ext cx="3359905" cy="2240280"/>
          </a:xfrm>
          <a:prstGeom prst="rect">
            <a:avLst/>
          </a:prstGeom>
        </p:spPr>
      </p:pic>
    </p:spTree>
    <p:extLst>
      <p:ext uri="{BB962C8B-B14F-4D97-AF65-F5344CB8AC3E}">
        <p14:creationId xmlns:p14="http://schemas.microsoft.com/office/powerpoint/2010/main" val="15434491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4" y="5305"/>
            <a:ext cx="8289756" cy="557212"/>
          </a:xfrm>
        </p:spPr>
        <p:txBody>
          <a:bodyPr/>
          <a:lstStyle/>
          <a:p>
            <a:r>
              <a:rPr lang="en-US" dirty="0"/>
              <a:t>2015 Conference Keynote Speakers</a:t>
            </a:r>
          </a:p>
        </p:txBody>
      </p:sp>
      <p:sp>
        <p:nvSpPr>
          <p:cNvPr id="3" name="Content Placeholder 2"/>
          <p:cNvSpPr>
            <a:spLocks noGrp="1"/>
          </p:cNvSpPr>
          <p:nvPr>
            <p:ph idx="1"/>
          </p:nvPr>
        </p:nvSpPr>
        <p:spPr>
          <a:xfrm>
            <a:off x="76200" y="609600"/>
            <a:ext cx="8686800" cy="6172200"/>
          </a:xfrm>
        </p:spPr>
        <p:txBody>
          <a:bodyPr/>
          <a:lstStyle/>
          <a:p>
            <a:pPr>
              <a:buBlip>
                <a:blip r:embed="rId2"/>
              </a:buBlip>
            </a:pPr>
            <a:r>
              <a:rPr lang="en-US" sz="2000" dirty="0">
                <a:solidFill>
                  <a:schemeClr val="tx1"/>
                </a:solidFill>
              </a:rPr>
              <a:t>Lieutenant General Bob Elder, USAF</a:t>
            </a:r>
          </a:p>
          <a:p>
            <a:pPr lvl="1">
              <a:buBlip>
                <a:blip r:embed="rId2"/>
              </a:buBlip>
            </a:pPr>
            <a:r>
              <a:rPr lang="en-US" sz="1600" dirty="0">
                <a:solidFill>
                  <a:schemeClr val="tx1"/>
                </a:solidFill>
              </a:rPr>
              <a:t>Commander, 8</a:t>
            </a:r>
            <a:r>
              <a:rPr lang="en-US" sz="1600" baseline="30000" dirty="0">
                <a:solidFill>
                  <a:schemeClr val="tx1"/>
                </a:solidFill>
              </a:rPr>
              <a:t>th</a:t>
            </a:r>
            <a:r>
              <a:rPr lang="en-US" sz="1600" dirty="0">
                <a:solidFill>
                  <a:schemeClr val="tx1"/>
                </a:solidFill>
              </a:rPr>
              <a:t> Air Force</a:t>
            </a:r>
          </a:p>
          <a:p>
            <a:pPr marL="457200" lvl="1" indent="0">
              <a:buNone/>
            </a:pPr>
            <a:r>
              <a:rPr lang="en-US" sz="1600" dirty="0">
                <a:solidFill>
                  <a:schemeClr val="tx1"/>
                </a:solidFill>
              </a:rPr>
              <a:t>      Air Combat Command</a:t>
            </a:r>
          </a:p>
          <a:p>
            <a:pPr>
              <a:buBlip>
                <a:blip r:embed="rId2"/>
              </a:buBlip>
            </a:pPr>
            <a:endParaRPr lang="en-US" sz="1000" dirty="0">
              <a:solidFill>
                <a:schemeClr val="tx1"/>
              </a:solidFill>
            </a:endParaRPr>
          </a:p>
          <a:p>
            <a:pPr>
              <a:buBlip>
                <a:blip r:embed="rId2"/>
              </a:buBlip>
            </a:pPr>
            <a:r>
              <a:rPr lang="en-US" sz="2000" dirty="0">
                <a:solidFill>
                  <a:schemeClr val="tx1"/>
                </a:solidFill>
              </a:rPr>
              <a:t>Ms. Rosemary S. </a:t>
            </a:r>
            <a:r>
              <a:rPr lang="en-US" sz="2000" dirty="0" err="1">
                <a:solidFill>
                  <a:schemeClr val="tx1"/>
                </a:solidFill>
              </a:rPr>
              <a:t>Wenchel</a:t>
            </a:r>
            <a:r>
              <a:rPr lang="en-US" sz="2000" dirty="0">
                <a:solidFill>
                  <a:schemeClr val="tx1"/>
                </a:solidFill>
              </a:rPr>
              <a:t>, SES </a:t>
            </a:r>
          </a:p>
          <a:p>
            <a:pPr lvl="1">
              <a:buBlip>
                <a:blip r:embed="rId2"/>
              </a:buBlip>
            </a:pPr>
            <a:r>
              <a:rPr lang="en-US" sz="1600" dirty="0">
                <a:solidFill>
                  <a:schemeClr val="tx1"/>
                </a:solidFill>
              </a:rPr>
              <a:t>Acting Assistant Secretary for Cyber Policy, </a:t>
            </a:r>
          </a:p>
          <a:p>
            <a:pPr marL="457200" lvl="1" indent="0">
              <a:buNone/>
            </a:pPr>
            <a:r>
              <a:rPr lang="en-US" sz="1600" dirty="0">
                <a:solidFill>
                  <a:schemeClr val="tx1"/>
                </a:solidFill>
              </a:rPr>
              <a:t>      Office of Policy, DHS</a:t>
            </a:r>
          </a:p>
          <a:p>
            <a:pPr marL="0" indent="0">
              <a:buNone/>
            </a:pPr>
            <a:endParaRPr lang="en-US" sz="1000" dirty="0">
              <a:solidFill>
                <a:schemeClr val="tx1"/>
              </a:solidFill>
            </a:endParaRPr>
          </a:p>
          <a:p>
            <a:pPr>
              <a:buBlip>
                <a:blip r:embed="rId2"/>
              </a:buBlip>
            </a:pPr>
            <a:r>
              <a:rPr lang="en-US" sz="2000" dirty="0">
                <a:solidFill>
                  <a:schemeClr val="tx1"/>
                </a:solidFill>
              </a:rPr>
              <a:t>Major General Ken Israel, USAF </a:t>
            </a:r>
          </a:p>
          <a:p>
            <a:pPr lvl="1">
              <a:buBlip>
                <a:blip r:embed="rId2"/>
              </a:buBlip>
            </a:pPr>
            <a:r>
              <a:rPr lang="en-US" sz="1600" dirty="0">
                <a:solidFill>
                  <a:schemeClr val="tx1"/>
                </a:solidFill>
              </a:rPr>
              <a:t>Director, Defense Airborne Reconnaissance</a:t>
            </a:r>
          </a:p>
          <a:p>
            <a:pPr marL="457200" lvl="1" indent="0">
              <a:buNone/>
            </a:pPr>
            <a:r>
              <a:rPr lang="en-US" sz="1600" dirty="0">
                <a:solidFill>
                  <a:schemeClr val="tx1"/>
                </a:solidFill>
              </a:rPr>
              <a:t>      Office</a:t>
            </a:r>
          </a:p>
          <a:p>
            <a:pPr>
              <a:buBlip>
                <a:blip r:embed="rId2"/>
              </a:buBlip>
            </a:pPr>
            <a:endParaRPr lang="en-US" sz="1000" dirty="0">
              <a:solidFill>
                <a:schemeClr val="tx1"/>
              </a:solidFill>
            </a:endParaRPr>
          </a:p>
          <a:p>
            <a:pPr>
              <a:buBlip>
                <a:blip r:embed="rId2"/>
              </a:buBlip>
            </a:pPr>
            <a:r>
              <a:rPr lang="en-US" sz="2000" dirty="0">
                <a:solidFill>
                  <a:schemeClr val="tx1"/>
                </a:solidFill>
              </a:rPr>
              <a:t>Brigadier General Peter Lambert, USAF</a:t>
            </a:r>
          </a:p>
          <a:p>
            <a:pPr lvl="1">
              <a:buBlip>
                <a:blip r:embed="rId2"/>
              </a:buBlip>
            </a:pPr>
            <a:r>
              <a:rPr lang="en-US" sz="1600" dirty="0">
                <a:solidFill>
                  <a:schemeClr val="tx1"/>
                </a:solidFill>
              </a:rPr>
              <a:t>Vice Commander, 25</a:t>
            </a:r>
            <a:r>
              <a:rPr lang="en-US" sz="1600" baseline="30000" dirty="0">
                <a:solidFill>
                  <a:schemeClr val="tx1"/>
                </a:solidFill>
              </a:rPr>
              <a:t>th</a:t>
            </a:r>
            <a:r>
              <a:rPr lang="en-US" sz="1600" dirty="0">
                <a:solidFill>
                  <a:schemeClr val="tx1"/>
                </a:solidFill>
              </a:rPr>
              <a:t> Air Force</a:t>
            </a:r>
            <a:endParaRPr lang="en-US" sz="2000" dirty="0">
              <a:solidFill>
                <a:schemeClr val="tx1"/>
              </a:solidFill>
            </a:endParaRPr>
          </a:p>
          <a:p>
            <a:pPr>
              <a:buBlip>
                <a:blip r:embed="rId2"/>
              </a:buBlip>
            </a:pPr>
            <a:endParaRPr lang="en-US" sz="2000" dirty="0">
              <a:solidFill>
                <a:schemeClr val="tx1"/>
              </a:solidFill>
            </a:endParaRPr>
          </a:p>
          <a:p>
            <a:pPr>
              <a:buBlip>
                <a:blip r:embed="rId2"/>
              </a:buBlip>
            </a:pPr>
            <a:endParaRPr lang="en-US" sz="2000" dirty="0">
              <a:solidFill>
                <a:schemeClr val="tx1"/>
              </a:solidFill>
            </a:endParaRPr>
          </a:p>
          <a:p>
            <a:pPr>
              <a:buBlip>
                <a:blip r:embed="rId2"/>
              </a:buBlip>
            </a:pPr>
            <a:endParaRPr lang="en-US" sz="1600" dirty="0">
              <a:solidFill>
                <a:schemeClr val="tx1"/>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8461" y="4312920"/>
            <a:ext cx="2789339" cy="64008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72870" y="4714666"/>
            <a:ext cx="3124200" cy="2085064"/>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303" y="4984380"/>
            <a:ext cx="2451847" cy="1838885"/>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76800" y="682754"/>
            <a:ext cx="1094364" cy="1371600"/>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87636" y="2743200"/>
            <a:ext cx="1094364" cy="1371600"/>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87470" y="3276600"/>
            <a:ext cx="1094364" cy="1371600"/>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32930" y="5040839"/>
            <a:ext cx="3352800" cy="1749926"/>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68439" y="1673352"/>
            <a:ext cx="1094361" cy="1371600"/>
          </a:xfrm>
          <a:prstGeom prst="rect">
            <a:avLst/>
          </a:prstGeom>
        </p:spPr>
      </p:pic>
    </p:spTree>
    <p:extLst>
      <p:ext uri="{BB962C8B-B14F-4D97-AF65-F5344CB8AC3E}">
        <p14:creationId xmlns:p14="http://schemas.microsoft.com/office/powerpoint/2010/main" val="36802059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4" y="5305"/>
            <a:ext cx="8289756" cy="557212"/>
          </a:xfrm>
        </p:spPr>
        <p:txBody>
          <a:bodyPr/>
          <a:lstStyle/>
          <a:p>
            <a:r>
              <a:rPr lang="en-US" dirty="0"/>
              <a:t>2016 Conference Keynote Speakers</a:t>
            </a:r>
          </a:p>
        </p:txBody>
      </p:sp>
      <p:sp>
        <p:nvSpPr>
          <p:cNvPr id="3" name="Content Placeholder 2"/>
          <p:cNvSpPr>
            <a:spLocks noGrp="1"/>
          </p:cNvSpPr>
          <p:nvPr>
            <p:ph idx="1"/>
          </p:nvPr>
        </p:nvSpPr>
        <p:spPr>
          <a:xfrm>
            <a:off x="76200" y="609600"/>
            <a:ext cx="8686800" cy="6172200"/>
          </a:xfrm>
        </p:spPr>
        <p:txBody>
          <a:bodyPr/>
          <a:lstStyle/>
          <a:p>
            <a:pPr>
              <a:buBlip>
                <a:blip r:embed="rId2"/>
              </a:buBlip>
            </a:pPr>
            <a:r>
              <a:rPr lang="en-US" sz="2000" dirty="0">
                <a:solidFill>
                  <a:schemeClr val="tx1"/>
                </a:solidFill>
              </a:rPr>
              <a:t>Major General James Livingston, USMC (Ret.)</a:t>
            </a:r>
            <a:endParaRPr lang="en-US" sz="1600" dirty="0">
              <a:solidFill>
                <a:schemeClr val="tx1"/>
              </a:solidFill>
            </a:endParaRPr>
          </a:p>
          <a:p>
            <a:pPr>
              <a:buBlip>
                <a:blip r:embed="rId2"/>
              </a:buBlip>
            </a:pPr>
            <a:r>
              <a:rPr lang="en-US" sz="2000" dirty="0">
                <a:solidFill>
                  <a:schemeClr val="tx1"/>
                </a:solidFill>
              </a:rPr>
              <a:t>Colonel Bryant </a:t>
            </a:r>
            <a:r>
              <a:rPr lang="en-US" sz="2000" dirty="0" err="1">
                <a:solidFill>
                  <a:schemeClr val="tx1"/>
                </a:solidFill>
              </a:rPr>
              <a:t>Glando</a:t>
            </a:r>
            <a:r>
              <a:rPr lang="en-US" sz="2000" dirty="0">
                <a:solidFill>
                  <a:schemeClr val="tx1"/>
                </a:solidFill>
              </a:rPr>
              <a:t>, USCYBERCOM</a:t>
            </a:r>
            <a:endParaRPr lang="en-US" sz="1600" dirty="0">
              <a:solidFill>
                <a:schemeClr val="tx1"/>
              </a:solidFill>
            </a:endParaRPr>
          </a:p>
          <a:p>
            <a:pPr>
              <a:buBlip>
                <a:blip r:embed="rId2"/>
              </a:buBlip>
            </a:pPr>
            <a:r>
              <a:rPr lang="en-US" sz="2000" dirty="0">
                <a:solidFill>
                  <a:schemeClr val="tx1"/>
                </a:solidFill>
              </a:rPr>
              <a:t>Major Barbara </a:t>
            </a:r>
            <a:r>
              <a:rPr lang="en-US" sz="2000" dirty="0" err="1">
                <a:solidFill>
                  <a:schemeClr val="tx1"/>
                </a:solidFill>
              </a:rPr>
              <a:t>Mesaros</a:t>
            </a:r>
            <a:r>
              <a:rPr lang="en-US" sz="2000" dirty="0">
                <a:solidFill>
                  <a:schemeClr val="tx1"/>
                </a:solidFill>
              </a:rPr>
              <a:t>, SCARNG</a:t>
            </a:r>
          </a:p>
          <a:p>
            <a:pPr lvl="1">
              <a:buBlip>
                <a:blip r:embed="rId2"/>
              </a:buBlip>
            </a:pPr>
            <a:r>
              <a:rPr lang="en-US" sz="1600" dirty="0">
                <a:solidFill>
                  <a:schemeClr val="tx1"/>
                </a:solidFill>
              </a:rPr>
              <a:t>J2 Director of Intelligence</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86058" y="5750860"/>
            <a:ext cx="4708637" cy="10668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305" y="4011192"/>
            <a:ext cx="4267200" cy="2806468"/>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18595" y="3581400"/>
            <a:ext cx="2249205" cy="2103120"/>
          </a:xfrm>
          <a:prstGeom prst="rect">
            <a:avLst/>
          </a:prstGeom>
        </p:spPr>
      </p:pic>
      <p:pic>
        <p:nvPicPr>
          <p:cNvPr id="1026" name="Picture 2" descr="C:\Users\walmand\AOC\Website\graphics\Ward_Nelso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19600" y="3581400"/>
            <a:ext cx="2654215" cy="21031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48400" y="609600"/>
            <a:ext cx="2843922" cy="2743200"/>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05400" y="1066800"/>
            <a:ext cx="914400" cy="1146051"/>
          </a:xfrm>
          <a:prstGeom prst="rect">
            <a:avLst/>
          </a:prstGeom>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05400" y="2286000"/>
            <a:ext cx="914400" cy="1146048"/>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3400" y="2013978"/>
            <a:ext cx="3251356" cy="1948422"/>
          </a:xfrm>
          <a:prstGeom prst="rect">
            <a:avLst/>
          </a:prstGeom>
        </p:spPr>
      </p:pic>
    </p:spTree>
    <p:extLst>
      <p:ext uri="{BB962C8B-B14F-4D97-AF65-F5344CB8AC3E}">
        <p14:creationId xmlns:p14="http://schemas.microsoft.com/office/powerpoint/2010/main" val="26966297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4" y="5305"/>
            <a:ext cx="8289756" cy="557212"/>
          </a:xfrm>
        </p:spPr>
        <p:txBody>
          <a:bodyPr/>
          <a:lstStyle/>
          <a:p>
            <a:r>
              <a:rPr lang="en-US" dirty="0"/>
              <a:t>2017 Conference Keynote Speakers</a:t>
            </a:r>
          </a:p>
        </p:txBody>
      </p:sp>
      <p:sp>
        <p:nvSpPr>
          <p:cNvPr id="3" name="Content Placeholder 2"/>
          <p:cNvSpPr>
            <a:spLocks noGrp="1"/>
          </p:cNvSpPr>
          <p:nvPr>
            <p:ph idx="1"/>
          </p:nvPr>
        </p:nvSpPr>
        <p:spPr>
          <a:xfrm>
            <a:off x="76200" y="609600"/>
            <a:ext cx="8686800" cy="6172200"/>
          </a:xfrm>
        </p:spPr>
        <p:txBody>
          <a:bodyPr/>
          <a:lstStyle/>
          <a:p>
            <a:pPr>
              <a:buBlip>
                <a:blip r:embed="rId2"/>
              </a:buBlip>
            </a:pPr>
            <a:r>
              <a:rPr lang="en-US" sz="2000" dirty="0">
                <a:solidFill>
                  <a:schemeClr val="tx1"/>
                </a:solidFill>
              </a:rPr>
              <a:t>Major General Burke E "Ed" Wilson, USAF</a:t>
            </a:r>
          </a:p>
          <a:p>
            <a:pPr lvl="1">
              <a:buBlip>
                <a:blip r:embed="rId2"/>
              </a:buBlip>
            </a:pPr>
            <a:r>
              <a:rPr lang="en-US" sz="1600" dirty="0">
                <a:solidFill>
                  <a:schemeClr val="tx1"/>
                </a:solidFill>
              </a:rPr>
              <a:t>Deputy Principal Cyber Advisor to the Secretary of Defense</a:t>
            </a:r>
          </a:p>
          <a:p>
            <a:pPr marL="457200" lvl="1" indent="0">
              <a:buNone/>
            </a:pPr>
            <a:r>
              <a:rPr lang="en-US" sz="1600" dirty="0">
                <a:solidFill>
                  <a:schemeClr val="tx1"/>
                </a:solidFill>
              </a:rPr>
              <a:t>      and Senior Military Advisor for Cyber, OUSD(P)</a:t>
            </a:r>
          </a:p>
          <a:p>
            <a:pPr>
              <a:buBlip>
                <a:blip r:embed="rId2"/>
              </a:buBlip>
            </a:pPr>
            <a:r>
              <a:rPr lang="en-US" sz="2000" dirty="0">
                <a:solidFill>
                  <a:schemeClr val="tx1"/>
                </a:solidFill>
              </a:rPr>
              <a:t>Brigadier General Ryan Heritage</a:t>
            </a:r>
          </a:p>
          <a:p>
            <a:pPr lvl="1">
              <a:buBlip>
                <a:blip r:embed="rId2"/>
              </a:buBlip>
            </a:pPr>
            <a:r>
              <a:rPr lang="en-US" sz="1600" dirty="0">
                <a:solidFill>
                  <a:schemeClr val="tx1"/>
                </a:solidFill>
              </a:rPr>
              <a:t>Deputy Director, Future Operations, J3, USCYBERCOM</a:t>
            </a:r>
          </a:p>
          <a:p>
            <a:pPr>
              <a:buBlip>
                <a:blip r:embed="rId2"/>
              </a:buBlip>
            </a:pPr>
            <a:r>
              <a:rPr lang="en-US" sz="2000" dirty="0">
                <a:solidFill>
                  <a:schemeClr val="tx1"/>
                </a:solidFill>
              </a:rPr>
              <a:t>Ms. Margaret Palmieri, SES</a:t>
            </a:r>
          </a:p>
          <a:p>
            <a:pPr lvl="1">
              <a:buBlip>
                <a:blip r:embed="rId2"/>
              </a:buBlip>
            </a:pPr>
            <a:r>
              <a:rPr lang="en-US" sz="1600" dirty="0">
                <a:solidFill>
                  <a:schemeClr val="tx1"/>
                </a:solidFill>
              </a:rPr>
              <a:t>Director, Digital Warfare Office</a:t>
            </a:r>
          </a:p>
          <a:p>
            <a:pPr>
              <a:buBlip>
                <a:blip r:embed="rId2"/>
              </a:buBlip>
            </a:pPr>
            <a:r>
              <a:rPr lang="en-US" sz="2000" dirty="0">
                <a:solidFill>
                  <a:schemeClr val="tx1"/>
                </a:solidFill>
              </a:rPr>
              <a:t>Mr. Greg Schaffer, SES</a:t>
            </a:r>
          </a:p>
          <a:p>
            <a:pPr lvl="1">
              <a:buBlip>
                <a:blip r:embed="rId2"/>
              </a:buBlip>
            </a:pPr>
            <a:r>
              <a:rPr lang="en-US" sz="1600" dirty="0">
                <a:solidFill>
                  <a:schemeClr val="tx1"/>
                </a:solidFill>
              </a:rPr>
              <a:t>Assistant Chief Engineer Mission Architecture and </a:t>
            </a:r>
          </a:p>
          <a:p>
            <a:pPr marL="457200" lvl="1" indent="0">
              <a:buNone/>
            </a:pPr>
            <a:r>
              <a:rPr lang="en-US" sz="1600" dirty="0">
                <a:solidFill>
                  <a:schemeClr val="tx1"/>
                </a:solidFill>
              </a:rPr>
              <a:t>      System Engineering National Competency Lead </a:t>
            </a:r>
          </a:p>
          <a:p>
            <a:pPr marL="457200" lvl="1" indent="0">
              <a:buNone/>
            </a:pPr>
            <a:r>
              <a:rPr lang="en-US" sz="1600" dirty="0">
                <a:solidFill>
                  <a:schemeClr val="tx1"/>
                </a:solidFill>
              </a:rPr>
              <a:t>      IO/ISR, SPAWAR</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40" y="4776797"/>
            <a:ext cx="4836460" cy="204982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8625" y="2286000"/>
            <a:ext cx="729575" cy="91440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80" y="3581400"/>
            <a:ext cx="731520" cy="916838"/>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53000" y="4023795"/>
            <a:ext cx="2160515" cy="2802830"/>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47560" y="3471615"/>
            <a:ext cx="1920240" cy="2776785"/>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95757" y="609600"/>
            <a:ext cx="1610043" cy="2819400"/>
          </a:xfrm>
          <a:prstGeom prst="rect">
            <a:avLst/>
          </a:prstGeom>
        </p:spPr>
      </p:pic>
    </p:spTree>
    <p:extLst>
      <p:ext uri="{BB962C8B-B14F-4D97-AF65-F5344CB8AC3E}">
        <p14:creationId xmlns:p14="http://schemas.microsoft.com/office/powerpoint/2010/main" val="32551689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4" y="5305"/>
            <a:ext cx="8289756" cy="557212"/>
          </a:xfrm>
        </p:spPr>
        <p:txBody>
          <a:bodyPr/>
          <a:lstStyle/>
          <a:p>
            <a:r>
              <a:rPr lang="en-US" dirty="0"/>
              <a:t>2018 Conference Keynote Speakers</a:t>
            </a:r>
          </a:p>
        </p:txBody>
      </p:sp>
      <p:sp>
        <p:nvSpPr>
          <p:cNvPr id="3" name="Content Placeholder 2"/>
          <p:cNvSpPr>
            <a:spLocks noGrp="1"/>
          </p:cNvSpPr>
          <p:nvPr>
            <p:ph idx="1"/>
          </p:nvPr>
        </p:nvSpPr>
        <p:spPr>
          <a:xfrm>
            <a:off x="76200" y="609600"/>
            <a:ext cx="8991600" cy="6172200"/>
          </a:xfrm>
        </p:spPr>
        <p:txBody>
          <a:bodyPr/>
          <a:lstStyle/>
          <a:p>
            <a:pPr marL="457200" indent="-457200">
              <a:buBlip>
                <a:blip r:embed="rId2"/>
              </a:buBlip>
            </a:pPr>
            <a:r>
              <a:rPr lang="en-US" sz="2400" dirty="0">
                <a:solidFill>
                  <a:schemeClr val="tx1"/>
                </a:solidFill>
              </a:rPr>
              <a:t>Lieutenant General David </a:t>
            </a:r>
            <a:r>
              <a:rPr lang="en-US" sz="2400" dirty="0" err="1">
                <a:solidFill>
                  <a:schemeClr val="tx1"/>
                </a:solidFill>
              </a:rPr>
              <a:t>Deptula</a:t>
            </a:r>
            <a:r>
              <a:rPr lang="en-US" sz="2400" dirty="0">
                <a:solidFill>
                  <a:schemeClr val="tx1"/>
                </a:solidFill>
              </a:rPr>
              <a:t>,</a:t>
            </a:r>
            <a:br>
              <a:rPr lang="en-US" sz="2400" dirty="0">
                <a:solidFill>
                  <a:schemeClr val="tx1"/>
                </a:solidFill>
              </a:rPr>
            </a:br>
            <a:r>
              <a:rPr lang="en-US" sz="2400" dirty="0">
                <a:solidFill>
                  <a:schemeClr val="tx1"/>
                </a:solidFill>
              </a:rPr>
              <a:t>USAF</a:t>
            </a:r>
          </a:p>
          <a:p>
            <a:pPr marL="857250" lvl="1" indent="-457200">
              <a:buBlip>
                <a:blip r:embed="rId2"/>
              </a:buBlip>
            </a:pPr>
            <a:r>
              <a:rPr lang="en-US" sz="1600" dirty="0">
                <a:solidFill>
                  <a:schemeClr val="tx1"/>
                </a:solidFill>
              </a:rPr>
              <a:t>First Deputy Chief of Staff for Intelligence,</a:t>
            </a:r>
            <a:br>
              <a:rPr lang="en-US" sz="1600" dirty="0">
                <a:solidFill>
                  <a:schemeClr val="tx1"/>
                </a:solidFill>
              </a:rPr>
            </a:br>
            <a:r>
              <a:rPr lang="en-US" sz="1600" dirty="0">
                <a:solidFill>
                  <a:schemeClr val="tx1"/>
                </a:solidFill>
              </a:rPr>
              <a:t>Surveillance, and Reconnaissance</a:t>
            </a:r>
          </a:p>
          <a:p>
            <a:pPr marL="400050" lvl="1" indent="0">
              <a:buNone/>
            </a:pPr>
            <a:endParaRPr lang="en-US" sz="1400" dirty="0">
              <a:solidFill>
                <a:schemeClr val="tx1"/>
              </a:solidFill>
            </a:endParaRPr>
          </a:p>
          <a:p>
            <a:pPr marL="1714500" lvl="3" indent="-457200">
              <a:buBlip>
                <a:blip r:embed="rId2"/>
              </a:buBlip>
            </a:pPr>
            <a:r>
              <a:rPr lang="en-US" sz="2400" dirty="0">
                <a:solidFill>
                  <a:schemeClr val="tx1"/>
                </a:solidFill>
              </a:rPr>
              <a:t>Major General Michael </a:t>
            </a:r>
            <a:r>
              <a:rPr lang="en-US" sz="2400" dirty="0" err="1">
                <a:solidFill>
                  <a:schemeClr val="tx1"/>
                </a:solidFill>
              </a:rPr>
              <a:t>Regner</a:t>
            </a:r>
            <a:r>
              <a:rPr lang="en-US" sz="2400" dirty="0">
                <a:solidFill>
                  <a:schemeClr val="tx1"/>
                </a:solidFill>
              </a:rPr>
              <a:t>, USMC</a:t>
            </a:r>
          </a:p>
          <a:p>
            <a:pPr marL="2171700" lvl="4" indent="-457200">
              <a:buBlip>
                <a:blip r:embed="rId2"/>
              </a:buBlip>
            </a:pPr>
            <a:r>
              <a:rPr lang="en-US" sz="1600" dirty="0">
                <a:solidFill>
                  <a:schemeClr val="tx1"/>
                </a:solidFill>
              </a:rPr>
              <a:t>Staff Director, Headquarters Marine Corps</a:t>
            </a:r>
          </a:p>
          <a:p>
            <a:pPr marL="800100" lvl="2" indent="0">
              <a:buNone/>
            </a:pPr>
            <a:endParaRPr lang="en-US" sz="1400" dirty="0">
              <a:solidFill>
                <a:schemeClr val="tx1"/>
              </a:solidFill>
            </a:endParaRPr>
          </a:p>
          <a:p>
            <a:pPr marL="457200" indent="-457200">
              <a:buBlip>
                <a:blip r:embed="rId2"/>
              </a:buBlip>
            </a:pPr>
            <a:r>
              <a:rPr lang="en-US" sz="2400" dirty="0">
                <a:solidFill>
                  <a:schemeClr val="tx1"/>
                </a:solidFill>
              </a:rPr>
              <a:t>Mr. Gregg R. Kendrick, SES</a:t>
            </a:r>
          </a:p>
          <a:p>
            <a:pPr marL="857250" lvl="1" indent="-457200">
              <a:buBlip>
                <a:blip r:embed="rId2"/>
              </a:buBlip>
            </a:pPr>
            <a:r>
              <a:rPr lang="en-US" sz="1600" dirty="0">
                <a:solidFill>
                  <a:schemeClr val="tx1"/>
                </a:solidFill>
              </a:rPr>
              <a:t>Executive Director, U.S. Marine Corps Forces</a:t>
            </a:r>
            <a:br>
              <a:rPr lang="en-US" sz="1600" dirty="0">
                <a:solidFill>
                  <a:schemeClr val="tx1"/>
                </a:solidFill>
              </a:rPr>
            </a:br>
            <a:r>
              <a:rPr lang="en-US" sz="1600" dirty="0">
                <a:solidFill>
                  <a:schemeClr val="tx1"/>
                </a:solidFill>
              </a:rPr>
              <a:t>Cyberspace Command</a:t>
            </a:r>
          </a:p>
          <a:p>
            <a:pPr marL="400050" lvl="1" indent="0">
              <a:buNone/>
            </a:pPr>
            <a:endParaRPr lang="en-US" sz="1400" dirty="0">
              <a:solidFill>
                <a:schemeClr val="tx1"/>
              </a:solidFill>
            </a:endParaRPr>
          </a:p>
          <a:p>
            <a:pPr marL="4740275" lvl="8" indent="-457200">
              <a:buBlip>
                <a:blip r:embed="rId2"/>
              </a:buBlip>
            </a:pPr>
            <a:r>
              <a:rPr lang="en-US" sz="2400" dirty="0">
                <a:solidFill>
                  <a:schemeClr val="tx1"/>
                </a:solidFill>
              </a:rPr>
              <a:t>Mr. Jeffrey Harris, SES</a:t>
            </a:r>
          </a:p>
          <a:p>
            <a:pPr marL="5200650" lvl="8" indent="-457200">
              <a:buBlip>
                <a:blip r:embed="rId2"/>
              </a:buBlip>
            </a:pPr>
            <a:r>
              <a:rPr lang="en-US" sz="1600" dirty="0">
                <a:solidFill>
                  <a:schemeClr val="tx1"/>
                </a:solidFill>
              </a:rPr>
              <a:t>Former Director, National Reconnaissance Office</a:t>
            </a:r>
            <a:endParaRPr lang="en-US" sz="1400" dirty="0">
              <a:solidFill>
                <a:schemeClr val="tx1"/>
              </a:solidFill>
            </a:endParaRPr>
          </a:p>
        </p:txBody>
      </p:sp>
      <p:pic>
        <p:nvPicPr>
          <p:cNvPr id="5" name="Picture 4" descr="A person in a military uniform&#10;&#10;Description automatically generated">
            <a:extLst>
              <a:ext uri="{FF2B5EF4-FFF2-40B4-BE49-F238E27FC236}">
                <a16:creationId xmlns:a16="http://schemas.microsoft.com/office/drawing/2014/main" id="{0B25180F-E355-17C2-B8E7-81A2BACD0D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000" y="647350"/>
            <a:ext cx="1096929" cy="1371600"/>
          </a:xfrm>
          <a:prstGeom prst="rect">
            <a:avLst/>
          </a:prstGeom>
        </p:spPr>
      </p:pic>
      <p:pic>
        <p:nvPicPr>
          <p:cNvPr id="7" name="Picture 6" descr="A person in a military uniform&#10;&#10;Description automatically generated">
            <a:extLst>
              <a:ext uri="{FF2B5EF4-FFF2-40B4-BE49-F238E27FC236}">
                <a16:creationId xmlns:a16="http://schemas.microsoft.com/office/drawing/2014/main" id="{7A6F443F-6B4D-CBF0-259F-9A803B1145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18507" y="1905000"/>
            <a:ext cx="939693" cy="1371600"/>
          </a:xfrm>
          <a:prstGeom prst="rect">
            <a:avLst/>
          </a:prstGeom>
        </p:spPr>
      </p:pic>
      <p:pic>
        <p:nvPicPr>
          <p:cNvPr id="9" name="Picture 8" descr="A person in a suit and tie&#10;&#10;Description automatically generated">
            <a:extLst>
              <a:ext uri="{FF2B5EF4-FFF2-40B4-BE49-F238E27FC236}">
                <a16:creationId xmlns:a16="http://schemas.microsoft.com/office/drawing/2014/main" id="{65D68508-CBCE-127F-511B-E45AD6FD2B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3521" y="3048000"/>
            <a:ext cx="1097279" cy="1371600"/>
          </a:xfrm>
          <a:prstGeom prst="rect">
            <a:avLst/>
          </a:prstGeom>
        </p:spPr>
      </p:pic>
      <p:pic>
        <p:nvPicPr>
          <p:cNvPr id="11" name="Picture 10" descr="A person in a suit and tie&#10;&#10;Description automatically generated">
            <a:extLst>
              <a:ext uri="{FF2B5EF4-FFF2-40B4-BE49-F238E27FC236}">
                <a16:creationId xmlns:a16="http://schemas.microsoft.com/office/drawing/2014/main" id="{33EC0AF6-3E0B-42E1-CAB0-2F413D7B62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18120" y="5334000"/>
            <a:ext cx="1097280" cy="1371600"/>
          </a:xfrm>
          <a:prstGeom prst="rect">
            <a:avLst/>
          </a:prstGeom>
        </p:spPr>
      </p:pic>
      <p:pic>
        <p:nvPicPr>
          <p:cNvPr id="13" name="Picture 12" descr="A group of people working at computers&#10;&#10;Description automatically generated">
            <a:extLst>
              <a:ext uri="{FF2B5EF4-FFF2-40B4-BE49-F238E27FC236}">
                <a16:creationId xmlns:a16="http://schemas.microsoft.com/office/drawing/2014/main" id="{FB3E0673-0102-799D-724B-33C88F98B72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200" y="4653290"/>
            <a:ext cx="4038600" cy="2123420"/>
          </a:xfrm>
          <a:prstGeom prst="rect">
            <a:avLst/>
          </a:prstGeom>
        </p:spPr>
      </p:pic>
    </p:spTree>
    <p:extLst>
      <p:ext uri="{BB962C8B-B14F-4D97-AF65-F5344CB8AC3E}">
        <p14:creationId xmlns:p14="http://schemas.microsoft.com/office/powerpoint/2010/main" val="14247991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4" y="5305"/>
            <a:ext cx="8289756" cy="557212"/>
          </a:xfrm>
        </p:spPr>
        <p:txBody>
          <a:bodyPr/>
          <a:lstStyle/>
          <a:p>
            <a:r>
              <a:rPr lang="en-US" dirty="0"/>
              <a:t>2019 Conference Keynote Speakers</a:t>
            </a:r>
          </a:p>
        </p:txBody>
      </p:sp>
      <p:sp>
        <p:nvSpPr>
          <p:cNvPr id="3" name="Content Placeholder 2"/>
          <p:cNvSpPr>
            <a:spLocks noGrp="1"/>
          </p:cNvSpPr>
          <p:nvPr>
            <p:ph idx="1"/>
          </p:nvPr>
        </p:nvSpPr>
        <p:spPr>
          <a:xfrm>
            <a:off x="76200" y="609600"/>
            <a:ext cx="8686800" cy="6172200"/>
          </a:xfrm>
        </p:spPr>
        <p:txBody>
          <a:bodyPr/>
          <a:lstStyle/>
          <a:p>
            <a:pPr marL="457200" indent="-457200">
              <a:buBlip>
                <a:blip r:embed="rId2"/>
              </a:buBlip>
            </a:pPr>
            <a:r>
              <a:rPr lang="en-US" sz="2400" dirty="0">
                <a:solidFill>
                  <a:schemeClr val="tx1"/>
                </a:solidFill>
              </a:rPr>
              <a:t>General Glenn Walters, USMC</a:t>
            </a:r>
          </a:p>
          <a:p>
            <a:pPr marL="857250" lvl="1" indent="-457200">
              <a:buBlip>
                <a:blip r:embed="rId2"/>
              </a:buBlip>
            </a:pPr>
            <a:r>
              <a:rPr lang="en-US" sz="1800" dirty="0">
                <a:solidFill>
                  <a:schemeClr val="tx1"/>
                </a:solidFill>
              </a:rPr>
              <a:t>34</a:t>
            </a:r>
            <a:r>
              <a:rPr lang="en-US" sz="1800" baseline="30000" dirty="0">
                <a:solidFill>
                  <a:schemeClr val="tx1"/>
                </a:solidFill>
              </a:rPr>
              <a:t>th</a:t>
            </a:r>
            <a:r>
              <a:rPr lang="en-US" sz="1800" dirty="0">
                <a:solidFill>
                  <a:schemeClr val="tx1"/>
                </a:solidFill>
              </a:rPr>
              <a:t> Assistant Commandant of the USMC</a:t>
            </a:r>
          </a:p>
          <a:p>
            <a:pPr marL="857250" lvl="1" indent="-457200">
              <a:buBlip>
                <a:blip r:embed="rId2"/>
              </a:buBlip>
            </a:pPr>
            <a:r>
              <a:rPr lang="en-US" sz="1800" dirty="0">
                <a:solidFill>
                  <a:schemeClr val="tx1"/>
                </a:solidFill>
              </a:rPr>
              <a:t>President of The Citadel</a:t>
            </a:r>
          </a:p>
          <a:p>
            <a:pPr marL="857250" lvl="1" indent="-457200">
              <a:buBlip>
                <a:blip r:embed="rId2"/>
              </a:buBlip>
            </a:pPr>
            <a:endParaRPr lang="en-US" sz="1800" dirty="0">
              <a:solidFill>
                <a:schemeClr val="tx1"/>
              </a:solidFill>
            </a:endParaRPr>
          </a:p>
          <a:p>
            <a:pPr marL="400050" lvl="1" indent="0">
              <a:buNone/>
            </a:pPr>
            <a:endParaRPr lang="en-US" sz="1800" dirty="0">
              <a:solidFill>
                <a:schemeClr val="tx1"/>
              </a:solidFill>
            </a:endParaRPr>
          </a:p>
          <a:p>
            <a:pPr marL="457200" indent="-457200">
              <a:buBlip>
                <a:blip r:embed="rId2"/>
              </a:buBlip>
            </a:pPr>
            <a:r>
              <a:rPr lang="en-US" sz="2400" dirty="0">
                <a:solidFill>
                  <a:schemeClr val="tx1"/>
                </a:solidFill>
              </a:rPr>
              <a:t>Maj. Gen. Robert J. Skinner</a:t>
            </a:r>
          </a:p>
          <a:p>
            <a:pPr marL="857250" lvl="1" indent="-457200">
              <a:buBlip>
                <a:blip r:embed="rId2"/>
              </a:buBlip>
            </a:pPr>
            <a:r>
              <a:rPr lang="en-US" sz="1800" dirty="0">
                <a:solidFill>
                  <a:schemeClr val="tx1"/>
                </a:solidFill>
              </a:rPr>
              <a:t>Commander, 24th Air Force</a:t>
            </a:r>
          </a:p>
          <a:p>
            <a:pPr marL="857250" lvl="1" indent="-457200">
              <a:buBlip>
                <a:blip r:embed="rId2"/>
              </a:buBlip>
            </a:pPr>
            <a:endParaRPr lang="en-US" sz="1800" dirty="0">
              <a:solidFill>
                <a:schemeClr val="tx1"/>
              </a:solidFill>
            </a:endParaRPr>
          </a:p>
        </p:txBody>
      </p:sp>
      <p:pic>
        <p:nvPicPr>
          <p:cNvPr id="5" name="Picture 4" descr="A person in military uniform with flags behind him&#10;&#10;Description automatically generated">
            <a:extLst>
              <a:ext uri="{FF2B5EF4-FFF2-40B4-BE49-F238E27FC236}">
                <a16:creationId xmlns:a16="http://schemas.microsoft.com/office/drawing/2014/main" id="{78154221-1507-F7E7-6E27-F2639BCDC4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0" y="634531"/>
            <a:ext cx="1097206" cy="1371600"/>
          </a:xfrm>
          <a:prstGeom prst="rect">
            <a:avLst/>
          </a:prstGeom>
        </p:spPr>
      </p:pic>
      <p:pic>
        <p:nvPicPr>
          <p:cNvPr id="7" name="Picture 6" descr="A person in a military uniform&#10;&#10;Description automatically generated">
            <a:extLst>
              <a:ext uri="{FF2B5EF4-FFF2-40B4-BE49-F238E27FC236}">
                <a16:creationId xmlns:a16="http://schemas.microsoft.com/office/drawing/2014/main" id="{6A8AC4AF-D645-0338-5C13-11622CA58C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5800" y="2133600"/>
            <a:ext cx="1097280" cy="1371600"/>
          </a:xfrm>
          <a:prstGeom prst="rect">
            <a:avLst/>
          </a:prstGeom>
        </p:spPr>
      </p:pic>
      <p:pic>
        <p:nvPicPr>
          <p:cNvPr id="19" name="Picture 18" descr="A close-up of a computer&#10;&#10;Description automatically generated">
            <a:extLst>
              <a:ext uri="{FF2B5EF4-FFF2-40B4-BE49-F238E27FC236}">
                <a16:creationId xmlns:a16="http://schemas.microsoft.com/office/drawing/2014/main" id="{2421C3A8-2533-5700-1C99-911B2851E2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 y="4740705"/>
            <a:ext cx="8991600" cy="2041094"/>
          </a:xfrm>
          <a:prstGeom prst="rect">
            <a:avLst/>
          </a:prstGeom>
        </p:spPr>
      </p:pic>
      <p:grpSp>
        <p:nvGrpSpPr>
          <p:cNvPr id="4" name="Group 3">
            <a:extLst>
              <a:ext uri="{FF2B5EF4-FFF2-40B4-BE49-F238E27FC236}">
                <a16:creationId xmlns:a16="http://schemas.microsoft.com/office/drawing/2014/main" id="{D1F74B5D-8C02-C65C-F50E-BEE151D0EE6C}"/>
              </a:ext>
            </a:extLst>
          </p:cNvPr>
          <p:cNvGrpSpPr/>
          <p:nvPr/>
        </p:nvGrpSpPr>
        <p:grpSpPr>
          <a:xfrm>
            <a:off x="792479" y="3124200"/>
            <a:ext cx="3246121" cy="1575976"/>
            <a:chOff x="5257800" y="2819400"/>
            <a:chExt cx="3810000" cy="1828800"/>
          </a:xfrm>
        </p:grpSpPr>
        <p:pic>
          <p:nvPicPr>
            <p:cNvPr id="21" name="Picture 20" descr="A logo with a bird and a globe&#10;&#10;Description automatically generated">
              <a:extLst>
                <a:ext uri="{FF2B5EF4-FFF2-40B4-BE49-F238E27FC236}">
                  <a16:creationId xmlns:a16="http://schemas.microsoft.com/office/drawing/2014/main" id="{9A59F5C6-6132-3DD4-57DF-DC316647B65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57800" y="2819400"/>
              <a:ext cx="1817849" cy="1828800"/>
            </a:xfrm>
            <a:prstGeom prst="rect">
              <a:avLst/>
            </a:prstGeom>
          </p:spPr>
        </p:pic>
        <p:pic>
          <p:nvPicPr>
            <p:cNvPr id="23" name="Picture 22" descr="A logo with a bird and numbers&#10;&#10;Description automatically generated">
              <a:extLst>
                <a:ext uri="{FF2B5EF4-FFF2-40B4-BE49-F238E27FC236}">
                  <a16:creationId xmlns:a16="http://schemas.microsoft.com/office/drawing/2014/main" id="{57AE4842-A86A-F8FF-4605-DD467D6673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20602" y="2819400"/>
              <a:ext cx="1847198" cy="1828800"/>
            </a:xfrm>
            <a:prstGeom prst="rect">
              <a:avLst/>
            </a:prstGeom>
          </p:spPr>
        </p:pic>
      </p:grpSp>
      <p:pic>
        <p:nvPicPr>
          <p:cNvPr id="8" name="Picture 7" descr="A group of people in a room&#10;&#10;Description automatically generated">
            <a:extLst>
              <a:ext uri="{FF2B5EF4-FFF2-40B4-BE49-F238E27FC236}">
                <a16:creationId xmlns:a16="http://schemas.microsoft.com/office/drawing/2014/main" id="{1F3EA332-6F55-D578-AECB-71E9CC1B553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15000" y="2386801"/>
            <a:ext cx="3352800" cy="2236797"/>
          </a:xfrm>
          <a:prstGeom prst="rect">
            <a:avLst/>
          </a:prstGeom>
        </p:spPr>
      </p:pic>
    </p:spTree>
    <p:extLst>
      <p:ext uri="{BB962C8B-B14F-4D97-AF65-F5344CB8AC3E}">
        <p14:creationId xmlns:p14="http://schemas.microsoft.com/office/powerpoint/2010/main" val="38452702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4" y="5305"/>
            <a:ext cx="8289756" cy="557212"/>
          </a:xfrm>
        </p:spPr>
        <p:txBody>
          <a:bodyPr/>
          <a:lstStyle/>
          <a:p>
            <a:r>
              <a:rPr lang="en-US" dirty="0"/>
              <a:t>2023 Conference Keynote Speakers</a:t>
            </a:r>
          </a:p>
        </p:txBody>
      </p:sp>
      <p:sp>
        <p:nvSpPr>
          <p:cNvPr id="3" name="Content Placeholder 2"/>
          <p:cNvSpPr>
            <a:spLocks noGrp="1"/>
          </p:cNvSpPr>
          <p:nvPr>
            <p:ph idx="1"/>
          </p:nvPr>
        </p:nvSpPr>
        <p:spPr>
          <a:xfrm>
            <a:off x="76200" y="609600"/>
            <a:ext cx="8686800" cy="6172200"/>
          </a:xfrm>
        </p:spPr>
        <p:txBody>
          <a:bodyPr/>
          <a:lstStyle/>
          <a:p>
            <a:pPr marL="457200" indent="-457200">
              <a:buBlip>
                <a:blip r:embed="rId3"/>
              </a:buBlip>
            </a:pPr>
            <a:r>
              <a:rPr lang="en-US" sz="2400" dirty="0">
                <a:solidFill>
                  <a:schemeClr val="tx1"/>
                </a:solidFill>
              </a:rPr>
              <a:t>RADM Steven </a:t>
            </a:r>
            <a:r>
              <a:rPr lang="en-US" sz="2400" dirty="0" err="1">
                <a:solidFill>
                  <a:schemeClr val="tx1"/>
                </a:solidFill>
              </a:rPr>
              <a:t>Parode</a:t>
            </a:r>
            <a:r>
              <a:rPr lang="en-US" sz="2400" dirty="0">
                <a:solidFill>
                  <a:schemeClr val="tx1"/>
                </a:solidFill>
              </a:rPr>
              <a:t>, USN</a:t>
            </a:r>
          </a:p>
          <a:p>
            <a:pPr marL="857250" lvl="1" indent="-457200">
              <a:buBlip>
                <a:blip r:embed="rId3"/>
              </a:buBlip>
            </a:pPr>
            <a:r>
              <a:rPr lang="en-US" sz="1800" dirty="0">
                <a:solidFill>
                  <a:schemeClr val="tx1"/>
                </a:solidFill>
              </a:rPr>
              <a:t>Director, Information Warfare,</a:t>
            </a:r>
            <a:br>
              <a:rPr lang="en-US" sz="1800" dirty="0">
                <a:solidFill>
                  <a:schemeClr val="tx1"/>
                </a:solidFill>
              </a:rPr>
            </a:br>
            <a:r>
              <a:rPr lang="en-US" sz="1800" dirty="0">
                <a:solidFill>
                  <a:schemeClr val="tx1"/>
                </a:solidFill>
              </a:rPr>
              <a:t>Office of the Chief of Naval Operations</a:t>
            </a:r>
          </a:p>
          <a:p>
            <a:pPr marL="857250" lvl="1" indent="-457200">
              <a:buBlip>
                <a:blip r:embed="rId3"/>
              </a:buBlip>
            </a:pPr>
            <a:endParaRPr lang="en-US" sz="1800" dirty="0">
              <a:solidFill>
                <a:schemeClr val="tx1"/>
              </a:solidFill>
            </a:endParaRPr>
          </a:p>
          <a:p>
            <a:pPr marL="1371600" lvl="3" indent="-457200">
              <a:buBlip>
                <a:blip r:embed="rId3"/>
              </a:buBlip>
            </a:pPr>
            <a:r>
              <a:rPr lang="en-US" sz="2400" dirty="0">
                <a:solidFill>
                  <a:schemeClr val="tx1"/>
                </a:solidFill>
              </a:rPr>
              <a:t>Mr. Chris Miller, SES</a:t>
            </a:r>
          </a:p>
          <a:p>
            <a:pPr marL="1828800" lvl="5" indent="-457200">
              <a:buBlip>
                <a:blip r:embed="rId3"/>
              </a:buBlip>
            </a:pPr>
            <a:r>
              <a:rPr lang="en-US" sz="1800" dirty="0">
                <a:solidFill>
                  <a:schemeClr val="tx1"/>
                </a:solidFill>
              </a:rPr>
              <a:t>Executive Director, Naval Sea Systems Command</a:t>
            </a:r>
          </a:p>
          <a:p>
            <a:pPr marL="1828800" lvl="5" indent="-457200">
              <a:buBlip>
                <a:blip r:embed="rId3"/>
              </a:buBlip>
            </a:pPr>
            <a:endParaRPr lang="en-US" sz="600" dirty="0">
              <a:solidFill>
                <a:schemeClr val="tx1"/>
              </a:solidFill>
            </a:endParaRPr>
          </a:p>
          <a:p>
            <a:pPr marL="2628900" lvl="5" indent="-457200">
              <a:buBlip>
                <a:blip r:embed="rId3"/>
              </a:buBlip>
            </a:pPr>
            <a:endParaRPr lang="en-US" sz="1800" dirty="0">
              <a:solidFill>
                <a:schemeClr val="tx1"/>
              </a:solidFill>
            </a:endParaRPr>
          </a:p>
          <a:p>
            <a:pPr marL="457200" indent="-457200">
              <a:buBlip>
                <a:blip r:embed="rId3"/>
              </a:buBlip>
            </a:pPr>
            <a:r>
              <a:rPr lang="en-US" sz="2400" dirty="0">
                <a:solidFill>
                  <a:schemeClr val="tx1"/>
                </a:solidFill>
              </a:rPr>
              <a:t>Mr. Peter Belk, DISES</a:t>
            </a:r>
          </a:p>
          <a:p>
            <a:pPr marL="857250" lvl="1" indent="-457200">
              <a:buBlip>
                <a:blip r:embed="rId3"/>
              </a:buBlip>
            </a:pPr>
            <a:r>
              <a:rPr lang="en-US" sz="1800" dirty="0">
                <a:solidFill>
                  <a:schemeClr val="tx1"/>
                </a:solidFill>
              </a:rPr>
              <a:t>Deputy Director Operations, USNORTHCOM</a:t>
            </a:r>
          </a:p>
          <a:p>
            <a:pPr marL="457200" indent="-457200">
              <a:buBlip>
                <a:blip r:embed="rId3"/>
              </a:buBlip>
            </a:pPr>
            <a:endParaRPr lang="en-US" sz="3600" dirty="0">
              <a:solidFill>
                <a:schemeClr val="tx1"/>
              </a:solidFill>
            </a:endParaRPr>
          </a:p>
        </p:txBody>
      </p:sp>
      <p:pic>
        <p:nvPicPr>
          <p:cNvPr id="9" name="Picture 8" descr="A person in a military uniform&#10;&#10;Description automatically generated">
            <a:extLst>
              <a:ext uri="{FF2B5EF4-FFF2-40B4-BE49-F238E27FC236}">
                <a16:creationId xmlns:a16="http://schemas.microsoft.com/office/drawing/2014/main" id="{EE542C35-00EF-0953-9C97-AB0D52BBF0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90875" y="762000"/>
            <a:ext cx="979714" cy="1371600"/>
          </a:xfrm>
          <a:prstGeom prst="rect">
            <a:avLst/>
          </a:prstGeom>
        </p:spPr>
      </p:pic>
      <p:pic>
        <p:nvPicPr>
          <p:cNvPr id="11" name="Picture 10" descr="A person in a suit and tie&#10;&#10;Description automatically generated">
            <a:extLst>
              <a:ext uri="{FF2B5EF4-FFF2-40B4-BE49-F238E27FC236}">
                <a16:creationId xmlns:a16="http://schemas.microsoft.com/office/drawing/2014/main" id="{EBB6C748-8152-8FD1-82A4-E903477716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54398" y="3200400"/>
            <a:ext cx="1096617" cy="1371600"/>
          </a:xfrm>
          <a:prstGeom prst="rect">
            <a:avLst/>
          </a:prstGeom>
        </p:spPr>
      </p:pic>
      <p:pic>
        <p:nvPicPr>
          <p:cNvPr id="13" name="Picture 12" descr="A person in a suit and tie&#10;&#10;Description automatically generated">
            <a:extLst>
              <a:ext uri="{FF2B5EF4-FFF2-40B4-BE49-F238E27FC236}">
                <a16:creationId xmlns:a16="http://schemas.microsoft.com/office/drawing/2014/main" id="{214AB7CB-02ED-3B93-6C33-663C5E2CF7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70292" y="2110985"/>
            <a:ext cx="1092708" cy="1371600"/>
          </a:xfrm>
          <a:prstGeom prst="rect">
            <a:avLst/>
          </a:prstGeom>
        </p:spPr>
      </p:pic>
      <p:pic>
        <p:nvPicPr>
          <p:cNvPr id="5" name="Picture 4" descr="A close-up of a coin&#10;&#10;Description automatically generated">
            <a:extLst>
              <a:ext uri="{FF2B5EF4-FFF2-40B4-BE49-F238E27FC236}">
                <a16:creationId xmlns:a16="http://schemas.microsoft.com/office/drawing/2014/main" id="{E306B05C-B7FD-290C-68AE-D987D51533A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10200" y="4953000"/>
            <a:ext cx="3648075" cy="1800948"/>
          </a:xfrm>
          <a:prstGeom prst="rect">
            <a:avLst/>
          </a:prstGeom>
        </p:spPr>
      </p:pic>
      <p:pic>
        <p:nvPicPr>
          <p:cNvPr id="10" name="Picture 9" descr="A person looking at a screen&#10;&#10;Description automatically generated">
            <a:extLst>
              <a:ext uri="{FF2B5EF4-FFF2-40B4-BE49-F238E27FC236}">
                <a16:creationId xmlns:a16="http://schemas.microsoft.com/office/drawing/2014/main" id="{B12CBFB4-FD48-0720-1DCC-91AE8A657CF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199" y="4800601"/>
            <a:ext cx="5225141" cy="1981200"/>
          </a:xfrm>
          <a:prstGeom prst="rect">
            <a:avLst/>
          </a:prstGeom>
        </p:spPr>
      </p:pic>
    </p:spTree>
    <p:extLst>
      <p:ext uri="{BB962C8B-B14F-4D97-AF65-F5344CB8AC3E}">
        <p14:creationId xmlns:p14="http://schemas.microsoft.com/office/powerpoint/2010/main" val="39764645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4" y="5305"/>
            <a:ext cx="8289756" cy="557212"/>
          </a:xfrm>
        </p:spPr>
        <p:txBody>
          <a:bodyPr/>
          <a:lstStyle/>
          <a:p>
            <a:r>
              <a:rPr lang="en-US" dirty="0"/>
              <a:t>2026 Conference</a:t>
            </a:r>
          </a:p>
        </p:txBody>
      </p:sp>
      <p:pic>
        <p:nvPicPr>
          <p:cNvPr id="4" name="Picture 3" descr="A map of the world&#10;&#10;Description automatically generated">
            <a:extLst>
              <a:ext uri="{FF2B5EF4-FFF2-40B4-BE49-F238E27FC236}">
                <a16:creationId xmlns:a16="http://schemas.microsoft.com/office/drawing/2014/main" id="{44B559D9-0F5E-6236-7487-112F96A280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232" y="948851"/>
            <a:ext cx="8995002" cy="5142418"/>
          </a:xfrm>
          <a:prstGeom prst="rect">
            <a:avLst/>
          </a:prstGeom>
          <a:effectLst>
            <a:glow rad="228600">
              <a:schemeClr val="accent1">
                <a:satMod val="175000"/>
                <a:alpha val="40000"/>
              </a:schemeClr>
            </a:glow>
          </a:effectLst>
        </p:spPr>
      </p:pic>
      <p:sp>
        <p:nvSpPr>
          <p:cNvPr id="5" name="Rectangle 4">
            <a:extLst>
              <a:ext uri="{FF2B5EF4-FFF2-40B4-BE49-F238E27FC236}">
                <a16:creationId xmlns:a16="http://schemas.microsoft.com/office/drawing/2014/main" id="{7E3B82BE-7194-4DFB-A5C3-BE42B153054C}"/>
              </a:ext>
            </a:extLst>
          </p:cNvPr>
          <p:cNvSpPr/>
          <p:nvPr/>
        </p:nvSpPr>
        <p:spPr>
          <a:xfrm>
            <a:off x="97491" y="533400"/>
            <a:ext cx="4626908" cy="1546577"/>
          </a:xfrm>
          <a:prstGeom prst="rect">
            <a:avLst/>
          </a:prstGeom>
          <a:noFill/>
        </p:spPr>
        <p:txBody>
          <a:bodyPr wrap="none" lIns="68580" tIns="34290" rIns="68580" bIns="34290">
            <a:spAutoFit/>
          </a:bodyPr>
          <a:lstStyle/>
          <a:p>
            <a:pPr algn="ctr"/>
            <a:r>
              <a:rPr lang="en-US" sz="4800" b="0" cap="small" dirty="0">
                <a:ln w="0"/>
                <a:effectLst>
                  <a:outerShdw blurRad="38100" dist="19050" dir="2700000" algn="tl" rotWithShape="0">
                    <a:schemeClr val="dk1">
                      <a:alpha val="40000"/>
                    </a:schemeClr>
                  </a:outerShdw>
                </a:effectLst>
              </a:rPr>
              <a:t>Save the Date</a:t>
            </a:r>
            <a:r>
              <a:rPr lang="en-US" sz="4800" b="0" dirty="0">
                <a:ln w="0"/>
                <a:effectLst>
                  <a:outerShdw blurRad="38100" dist="19050" dir="2700000" algn="tl" rotWithShape="0">
                    <a:schemeClr val="dk1">
                      <a:alpha val="40000"/>
                    </a:schemeClr>
                  </a:outerShdw>
                </a:effectLst>
              </a:rPr>
              <a:t>:</a:t>
            </a:r>
            <a:br>
              <a:rPr lang="en-US" sz="4800" b="0" dirty="0">
                <a:ln w="0"/>
                <a:effectLst>
                  <a:outerShdw blurRad="38100" dist="19050" dir="2700000" algn="tl" rotWithShape="0">
                    <a:schemeClr val="dk1">
                      <a:alpha val="40000"/>
                    </a:schemeClr>
                  </a:outerShdw>
                </a:effectLst>
              </a:rPr>
            </a:br>
            <a:r>
              <a:rPr lang="en-US" sz="4800" b="0" dirty="0">
                <a:ln w="0"/>
                <a:effectLst>
                  <a:outerShdw blurRad="38100" dist="19050" dir="2700000" algn="tl" rotWithShape="0">
                    <a:schemeClr val="dk1">
                      <a:alpha val="40000"/>
                    </a:schemeClr>
                  </a:outerShdw>
                </a:effectLst>
              </a:rPr>
              <a:t>02-03 JUN 2026</a:t>
            </a:r>
          </a:p>
        </p:txBody>
      </p:sp>
      <p:sp>
        <p:nvSpPr>
          <p:cNvPr id="6" name="Rectangle 5">
            <a:extLst>
              <a:ext uri="{FF2B5EF4-FFF2-40B4-BE49-F238E27FC236}">
                <a16:creationId xmlns:a16="http://schemas.microsoft.com/office/drawing/2014/main" id="{33BC05F1-19B0-54BD-A599-147ED60DD867}"/>
              </a:ext>
            </a:extLst>
          </p:cNvPr>
          <p:cNvSpPr/>
          <p:nvPr/>
        </p:nvSpPr>
        <p:spPr>
          <a:xfrm>
            <a:off x="329722" y="3048000"/>
            <a:ext cx="8484567" cy="1315745"/>
          </a:xfrm>
          <a:prstGeom prst="rect">
            <a:avLst/>
          </a:prstGeom>
          <a:noFill/>
        </p:spPr>
        <p:txBody>
          <a:bodyPr wrap="none" lIns="68580" tIns="34290" rIns="68580" bIns="34290">
            <a:spAutoFit/>
          </a:bodyPr>
          <a:lstStyle/>
          <a:p>
            <a:pPr algn="ctr"/>
            <a:r>
              <a:rPr lang="en-US" sz="4050" b="0" cap="small" dirty="0">
                <a:ln w="0"/>
                <a:effectLst>
                  <a:outerShdw blurRad="38100" dist="19050" dir="2700000" algn="tl" rotWithShape="0">
                    <a:schemeClr val="dk1">
                      <a:alpha val="40000"/>
                    </a:schemeClr>
                  </a:outerShdw>
                </a:effectLst>
              </a:rPr>
              <a:t>The Palmetto Roost Chapter </a:t>
            </a:r>
            <a:r>
              <a:rPr lang="en-US" sz="2400" b="0" cap="small" dirty="0">
                <a:ln w="0"/>
                <a:effectLst>
                  <a:outerShdw blurRad="38100" dist="19050" dir="2700000" algn="tl" rotWithShape="0">
                    <a:schemeClr val="dk1">
                      <a:alpha val="40000"/>
                    </a:schemeClr>
                  </a:outerShdw>
                </a:effectLst>
              </a:rPr>
              <a:t>of the </a:t>
            </a:r>
            <a:br>
              <a:rPr lang="en-US" sz="4050" b="0" cap="small" dirty="0">
                <a:ln w="0"/>
                <a:effectLst>
                  <a:outerShdw blurRad="38100" dist="19050" dir="2700000" algn="tl" rotWithShape="0">
                    <a:schemeClr val="dk1">
                      <a:alpha val="40000"/>
                    </a:schemeClr>
                  </a:outerShdw>
                </a:effectLst>
              </a:rPr>
            </a:br>
            <a:r>
              <a:rPr lang="en-US" sz="4050" b="0" cap="small" dirty="0">
                <a:ln w="0"/>
                <a:effectLst>
                  <a:outerShdw blurRad="38100" dist="19050" dir="2700000" algn="tl" rotWithShape="0">
                    <a:schemeClr val="dk1">
                      <a:alpha val="40000"/>
                    </a:schemeClr>
                  </a:outerShdw>
                </a:effectLst>
              </a:rPr>
              <a:t>Association of Old Crows </a:t>
            </a:r>
            <a:r>
              <a:rPr lang="en-US" sz="2400" b="0" cap="small" dirty="0">
                <a:ln w="0"/>
                <a:effectLst>
                  <a:outerShdw blurRad="38100" dist="19050" dir="2700000" algn="tl" rotWithShape="0">
                    <a:schemeClr val="dk1">
                      <a:alpha val="40000"/>
                    </a:schemeClr>
                  </a:outerShdw>
                </a:effectLst>
              </a:rPr>
              <a:t>presents</a:t>
            </a:r>
            <a:r>
              <a:rPr lang="en-US" sz="4050" b="0" cap="small" dirty="0">
                <a:ln w="0"/>
                <a:effectLst>
                  <a:outerShdw blurRad="38100" dist="19050" dir="2700000" algn="tl" rotWithShape="0">
                    <a:schemeClr val="dk1">
                      <a:alpha val="40000"/>
                    </a:schemeClr>
                  </a:outerShdw>
                </a:effectLst>
              </a:rPr>
              <a:t>:</a:t>
            </a:r>
          </a:p>
        </p:txBody>
      </p:sp>
      <p:sp>
        <p:nvSpPr>
          <p:cNvPr id="7" name="Rectangle 6">
            <a:extLst>
              <a:ext uri="{FF2B5EF4-FFF2-40B4-BE49-F238E27FC236}">
                <a16:creationId xmlns:a16="http://schemas.microsoft.com/office/drawing/2014/main" id="{63AB303C-92BB-D84D-1EC2-C15BB4AE0B08}"/>
              </a:ext>
            </a:extLst>
          </p:cNvPr>
          <p:cNvSpPr/>
          <p:nvPr/>
        </p:nvSpPr>
        <p:spPr>
          <a:xfrm>
            <a:off x="1521165" y="4639271"/>
            <a:ext cx="6101670" cy="692497"/>
          </a:xfrm>
          <a:prstGeom prst="rect">
            <a:avLst/>
          </a:prstGeom>
          <a:noFill/>
        </p:spPr>
        <p:txBody>
          <a:bodyPr wrap="none" lIns="68580" tIns="34290" rIns="68580" bIns="34290">
            <a:spAutoFit/>
          </a:bodyPr>
          <a:lstStyle/>
          <a:p>
            <a:pPr algn="ctr"/>
            <a:r>
              <a:rPr lang="en-US" sz="4050" b="0" cap="small" dirty="0">
                <a:ln w="0"/>
                <a:effectLst>
                  <a:outerShdw blurRad="38100" dist="19050" dir="2700000" algn="tl" rotWithShape="0">
                    <a:schemeClr val="dk1">
                      <a:alpha val="40000"/>
                    </a:schemeClr>
                  </a:outerShdw>
                </a:effectLst>
              </a:rPr>
              <a:t>EW/Cyber Convergence</a:t>
            </a:r>
          </a:p>
        </p:txBody>
      </p:sp>
    </p:spTree>
    <p:extLst>
      <p:ext uri="{BB962C8B-B14F-4D97-AF65-F5344CB8AC3E}">
        <p14:creationId xmlns:p14="http://schemas.microsoft.com/office/powerpoint/2010/main" val="1050945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1000" tmFilter="0, 0; .2, .5; .8, .5; 1, 0"/>
                                        <p:tgtEl>
                                          <p:spTgt spid="5"/>
                                        </p:tgtEl>
                                      </p:cBhvr>
                                    </p:animEffect>
                                    <p:animScale>
                                      <p:cBhvr>
                                        <p:cTn id="7"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4" y="5305"/>
            <a:ext cx="8289756" cy="557212"/>
          </a:xfrm>
        </p:spPr>
        <p:txBody>
          <a:bodyPr/>
          <a:lstStyle/>
          <a:p>
            <a:r>
              <a:rPr lang="en-US" dirty="0"/>
              <a:t>Chapter Meetings</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455640" y="4772032"/>
            <a:ext cx="3110206" cy="1828800"/>
          </a:xfr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4314832"/>
            <a:ext cx="3887756" cy="2286000"/>
          </a:xfrm>
          <a:prstGeom prst="rect">
            <a:avLst/>
          </a:prstGeom>
        </p:spPr>
      </p:pic>
      <p:sp>
        <p:nvSpPr>
          <p:cNvPr id="17" name="TextBox 16"/>
          <p:cNvSpPr txBox="1"/>
          <p:nvPr/>
        </p:nvSpPr>
        <p:spPr>
          <a:xfrm>
            <a:off x="152400" y="838200"/>
            <a:ext cx="8839200" cy="1261884"/>
          </a:xfrm>
          <a:prstGeom prst="rect">
            <a:avLst/>
          </a:prstGeom>
          <a:noFill/>
        </p:spPr>
        <p:txBody>
          <a:bodyPr wrap="square" rtlCol="0">
            <a:spAutoFit/>
          </a:bodyPr>
          <a:lstStyle/>
          <a:p>
            <a:pPr algn="ctr"/>
            <a:r>
              <a:rPr lang="en-US" sz="2400" b="0" i="0" dirty="0"/>
              <a:t>The Palmetto Roost meets the </a:t>
            </a:r>
            <a:r>
              <a:rPr lang="en-US" sz="2400" i="0" u="sng" dirty="0"/>
              <a:t>4</a:t>
            </a:r>
            <a:r>
              <a:rPr lang="en-US" sz="2400" i="0" u="sng" baseline="30000" dirty="0"/>
              <a:t>th</a:t>
            </a:r>
            <a:r>
              <a:rPr lang="en-US" sz="2400" i="0" u="sng" dirty="0"/>
              <a:t> Thursday of the month </a:t>
            </a:r>
            <a:r>
              <a:rPr lang="en-US" sz="2400" b="0" i="0" dirty="0"/>
              <a:t>at </a:t>
            </a:r>
          </a:p>
          <a:p>
            <a:pPr algn="ctr"/>
            <a:r>
              <a:rPr lang="en-US" sz="2400" i="0" cap="small" dirty="0"/>
              <a:t>The Dinghy</a:t>
            </a:r>
            <a:r>
              <a:rPr lang="en-US" sz="2400" i="0" dirty="0"/>
              <a:t>:    11:30 – 12:30</a:t>
            </a:r>
          </a:p>
          <a:p>
            <a:pPr algn="ctr"/>
            <a:endParaRPr lang="en-US" sz="1000" i="0" dirty="0"/>
          </a:p>
          <a:p>
            <a:pPr algn="ctr"/>
            <a:r>
              <a:rPr lang="en-US" i="0" dirty="0"/>
              <a:t>8 J C Long Blvd | Isle of Palms</a:t>
            </a:r>
          </a:p>
        </p:txBody>
      </p:sp>
      <p:pic>
        <p:nvPicPr>
          <p:cNvPr id="5" name="Picture 4" descr="A sign on the side of a building&#10;&#10;Description automatically generated">
            <a:extLst>
              <a:ext uri="{FF2B5EF4-FFF2-40B4-BE49-F238E27FC236}">
                <a16:creationId xmlns:a16="http://schemas.microsoft.com/office/drawing/2014/main" id="{DE4F5922-C549-13D2-2596-75EFDEC362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41622" y="2362200"/>
            <a:ext cx="4060756" cy="2062103"/>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13377120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305800" cy="557212"/>
          </a:xfrm>
        </p:spPr>
        <p:txBody>
          <a:bodyPr/>
          <a:lstStyle/>
          <a:p>
            <a:r>
              <a:rPr lang="en-US" dirty="0"/>
              <a:t>History of the AOC</a:t>
            </a:r>
          </a:p>
        </p:txBody>
      </p:sp>
      <p:pic>
        <p:nvPicPr>
          <p:cNvPr id="5" name="Picture 4" descr="A logo of a bird with a smoke bomb&#10;&#10;Description automatically generated with medium confidence">
            <a:extLst>
              <a:ext uri="{FF2B5EF4-FFF2-40B4-BE49-F238E27FC236}">
                <a16:creationId xmlns:a16="http://schemas.microsoft.com/office/drawing/2014/main" id="{CC1461D0-6F34-4D9B-9150-B394CF4B90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2183" y="762000"/>
            <a:ext cx="6179634" cy="5996804"/>
          </a:xfrm>
          <a:prstGeom prst="rect">
            <a:avLst/>
          </a:prstGeom>
        </p:spPr>
      </p:pic>
    </p:spTree>
    <p:extLst>
      <p:ext uri="{BB962C8B-B14F-4D97-AF65-F5344CB8AC3E}">
        <p14:creationId xmlns:p14="http://schemas.microsoft.com/office/powerpoint/2010/main" val="24833567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4" y="5305"/>
            <a:ext cx="8289756" cy="557212"/>
          </a:xfrm>
        </p:spPr>
        <p:txBody>
          <a:bodyPr/>
          <a:lstStyle/>
          <a:p>
            <a:r>
              <a:rPr lang="en-US" dirty="0"/>
              <a:t>AOC Membership</a:t>
            </a:r>
          </a:p>
        </p:txBody>
      </p:sp>
      <p:sp>
        <p:nvSpPr>
          <p:cNvPr id="8" name="TextBox 7"/>
          <p:cNvSpPr txBox="1"/>
          <p:nvPr/>
        </p:nvSpPr>
        <p:spPr>
          <a:xfrm>
            <a:off x="16044" y="6243935"/>
            <a:ext cx="9144000" cy="461665"/>
          </a:xfrm>
          <a:prstGeom prst="rect">
            <a:avLst/>
          </a:prstGeom>
          <a:noFill/>
        </p:spPr>
        <p:txBody>
          <a:bodyPr wrap="square" rtlCol="0">
            <a:spAutoFit/>
          </a:bodyPr>
          <a:lstStyle/>
          <a:p>
            <a:pPr algn="ctr"/>
            <a:r>
              <a:rPr lang="en-US" sz="2400" dirty="0">
                <a:solidFill>
                  <a:srgbClr val="FF0000"/>
                </a:solidFill>
              </a:rPr>
              <a:t>Academic and Young Crows (25 and Under): $15!</a:t>
            </a:r>
            <a:endParaRPr lang="en-US" sz="2400" dirty="0"/>
          </a:p>
        </p:txBody>
      </p:sp>
      <p:sp>
        <p:nvSpPr>
          <p:cNvPr id="9" name="TextBox 8"/>
          <p:cNvSpPr txBox="1"/>
          <p:nvPr/>
        </p:nvSpPr>
        <p:spPr>
          <a:xfrm>
            <a:off x="152400" y="695536"/>
            <a:ext cx="8839200" cy="5724644"/>
          </a:xfrm>
          <a:prstGeom prst="rect">
            <a:avLst/>
          </a:prstGeom>
          <a:noFill/>
        </p:spPr>
        <p:txBody>
          <a:bodyPr wrap="square" rtlCol="0">
            <a:spAutoFit/>
          </a:bodyPr>
          <a:lstStyle/>
          <a:p>
            <a:pPr marL="0" lvl="2" algn="ctr"/>
            <a:r>
              <a:rPr lang="en-US" sz="2000" dirty="0"/>
              <a:t>Become a member of the only professional association that represents </a:t>
            </a:r>
            <a:r>
              <a:rPr lang="en-US" sz="2000" u="sng" dirty="0"/>
              <a:t>YOU</a:t>
            </a:r>
            <a:r>
              <a:rPr lang="en-US" sz="2000" dirty="0"/>
              <a:t>,</a:t>
            </a:r>
          </a:p>
          <a:p>
            <a:pPr marL="0" lvl="2" algn="ctr"/>
            <a:r>
              <a:rPr lang="en-US" sz="2000" dirty="0"/>
              <a:t>the subject matter experts in EW, IO, EMSO, and CEMA.</a:t>
            </a:r>
          </a:p>
          <a:p>
            <a:pPr marL="0" lvl="2" algn="ctr"/>
            <a:endParaRPr lang="en-US" sz="1600" dirty="0"/>
          </a:p>
          <a:p>
            <a:r>
              <a:rPr lang="en-US" sz="1400" dirty="0"/>
              <a:t>AOC membership unlocks valuable benefits designed to help you advance your career, expand your professional network, and grow as a leader in EW.</a:t>
            </a:r>
          </a:p>
          <a:p>
            <a:r>
              <a:rPr lang="en-US" sz="1400" dirty="0"/>
              <a:t>Critical knowledge: Stay at the forefront of the field with exclusive access to the </a:t>
            </a:r>
            <a:r>
              <a:rPr lang="en-US" sz="1400" dirty="0">
                <a:hlinkClick r:id="rId3"/>
              </a:rPr>
              <a:t>Journal of Electromagnetic Dominance</a:t>
            </a:r>
            <a:r>
              <a:rPr lang="en-US" sz="1400" dirty="0"/>
              <a:t> and a seat in the virtual audience during live recordings of the </a:t>
            </a:r>
            <a:r>
              <a:rPr lang="en-US" sz="1400" dirty="0">
                <a:hlinkClick r:id="rId4"/>
              </a:rPr>
              <a:t>From the Crows' Nest</a:t>
            </a:r>
            <a:r>
              <a:rPr lang="en-US" sz="1400" dirty="0"/>
              <a:t> podcast.</a:t>
            </a:r>
          </a:p>
          <a:p>
            <a:r>
              <a:rPr lang="en-US" sz="1400" dirty="0"/>
              <a:t>Global networking: Connect with professionals worldwide through </a:t>
            </a:r>
            <a:r>
              <a:rPr lang="en-US" sz="1400" dirty="0">
                <a:hlinkClick r:id="rId5"/>
              </a:rPr>
              <a:t>local chapters</a:t>
            </a:r>
            <a:r>
              <a:rPr lang="en-US" sz="1400" dirty="0"/>
              <a:t>, </a:t>
            </a:r>
            <a:r>
              <a:rPr lang="en-US" sz="1400" dirty="0">
                <a:hlinkClick r:id="rId6"/>
              </a:rPr>
              <a:t>international conferences</a:t>
            </a:r>
            <a:r>
              <a:rPr lang="en-US" sz="1400" dirty="0"/>
              <a:t>, and specialized </a:t>
            </a:r>
            <a:r>
              <a:rPr lang="en-US" sz="1400" dirty="0">
                <a:hlinkClick r:id="rId7"/>
              </a:rPr>
              <a:t>regional summits</a:t>
            </a:r>
            <a:r>
              <a:rPr lang="en-US" sz="1400" dirty="0"/>
              <a:t>. Build valuable relationships across government, defense, industry, and academia in your field.</a:t>
            </a:r>
          </a:p>
          <a:p>
            <a:r>
              <a:rPr lang="en-US" sz="1400" dirty="0"/>
              <a:t>Cross-domain education: Enhance your expertise through </a:t>
            </a:r>
            <a:r>
              <a:rPr lang="en-US" sz="1400" dirty="0">
                <a:hlinkClick r:id="rId8"/>
              </a:rPr>
              <a:t>professional development courses</a:t>
            </a:r>
            <a:r>
              <a:rPr lang="en-US" sz="1400" dirty="0"/>
              <a:t>, </a:t>
            </a:r>
            <a:r>
              <a:rPr lang="en-US" sz="1400" dirty="0">
                <a:hlinkClick r:id="rId9"/>
              </a:rPr>
              <a:t>live webinars</a:t>
            </a:r>
            <a:r>
              <a:rPr lang="en-US" sz="1400" dirty="0"/>
              <a:t>, and </a:t>
            </a:r>
            <a:r>
              <a:rPr lang="en-US" sz="1400" dirty="0">
                <a:hlinkClick r:id="rId10"/>
              </a:rPr>
              <a:t>on-demand training sessions</a:t>
            </a:r>
            <a:r>
              <a:rPr lang="en-US" sz="1400" dirty="0"/>
              <a:t> that span multiple branches, services, and technical specialties.</a:t>
            </a:r>
          </a:p>
          <a:p>
            <a:r>
              <a:rPr lang="en-US" sz="1400" dirty="0"/>
              <a:t>Career advancement: Access defense-specific job opportunities and career development resources through the </a:t>
            </a:r>
            <a:r>
              <a:rPr lang="en-US" sz="1400" dirty="0">
                <a:hlinkClick r:id="rId11"/>
              </a:rPr>
              <a:t>AOC Career Center</a:t>
            </a:r>
            <a:r>
              <a:rPr lang="en-US" sz="1400" dirty="0"/>
              <a:t>, while building leadership skills and professional relationships through volunteer opportunities within the association.</a:t>
            </a:r>
          </a:p>
          <a:p>
            <a:r>
              <a:rPr lang="en-US" sz="1400" dirty="0"/>
              <a:t>Next-gen development: Cultivate the next generation of EW leaders by supporting the </a:t>
            </a:r>
            <a:r>
              <a:rPr lang="en-US" sz="1400" dirty="0">
                <a:hlinkClick r:id="rId12"/>
              </a:rPr>
              <a:t>Future 5</a:t>
            </a:r>
            <a:r>
              <a:rPr lang="en-US" sz="1400" dirty="0"/>
              <a:t> leadership program, funding and applying for </a:t>
            </a:r>
            <a:r>
              <a:rPr lang="en-US" sz="1400" dirty="0">
                <a:hlinkClick r:id="rId13"/>
              </a:rPr>
              <a:t>scholarships</a:t>
            </a:r>
            <a:r>
              <a:rPr lang="en-US" sz="1400" dirty="0"/>
              <a:t>, and championing outreach to STEM students.</a:t>
            </a:r>
          </a:p>
          <a:p>
            <a:r>
              <a:rPr lang="en-US" sz="1400" dirty="0"/>
              <a:t>Community recognition: Gain formal acknowledgment of your contributions through </a:t>
            </a:r>
            <a:r>
              <a:rPr lang="en-US" sz="1400" dirty="0">
                <a:hlinkClick r:id="rId14"/>
              </a:rPr>
              <a:t>AOC's Awards Program</a:t>
            </a:r>
            <a:r>
              <a:rPr lang="en-US" sz="1400" dirty="0"/>
              <a:t> while joining a respected community that advocates for EW and EMSO professionals.</a:t>
            </a:r>
          </a:p>
          <a:p>
            <a:pPr marL="0" lvl="2" algn="ctr"/>
            <a:endParaRPr lang="en-US" sz="2400" dirty="0"/>
          </a:p>
        </p:txBody>
      </p:sp>
    </p:spTree>
    <p:extLst>
      <p:ext uri="{BB962C8B-B14F-4D97-AF65-F5344CB8AC3E}">
        <p14:creationId xmlns:p14="http://schemas.microsoft.com/office/powerpoint/2010/main" val="28769847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305800" cy="557212"/>
          </a:xfrm>
        </p:spPr>
        <p:txBody>
          <a:bodyPr/>
          <a:lstStyle/>
          <a:p>
            <a:r>
              <a:rPr lang="en-US" dirty="0"/>
              <a:t>In Summary…</a:t>
            </a:r>
          </a:p>
        </p:txBody>
      </p:sp>
      <p:sp>
        <p:nvSpPr>
          <p:cNvPr id="3" name="Content Placeholder 2"/>
          <p:cNvSpPr>
            <a:spLocks noGrp="1"/>
          </p:cNvSpPr>
          <p:nvPr>
            <p:ph idx="1"/>
          </p:nvPr>
        </p:nvSpPr>
        <p:spPr>
          <a:xfrm>
            <a:off x="76200" y="1600200"/>
            <a:ext cx="8915400" cy="3733800"/>
          </a:xfrm>
        </p:spPr>
        <p:txBody>
          <a:bodyPr/>
          <a:lstStyle/>
          <a:p>
            <a:pPr marL="569913" indent="-569913">
              <a:buBlip>
                <a:blip r:embed="rId3"/>
              </a:buBlip>
            </a:pPr>
            <a:r>
              <a:rPr lang="en-US" sz="3600" dirty="0">
                <a:solidFill>
                  <a:schemeClr val="tx1"/>
                </a:solidFill>
              </a:rPr>
              <a:t>“The next war will be won by the side that best exploits the electromagnetic spectrum.”</a:t>
            </a:r>
          </a:p>
        </p:txBody>
      </p:sp>
    </p:spTree>
    <p:extLst>
      <p:ext uri="{BB962C8B-B14F-4D97-AF65-F5344CB8AC3E}">
        <p14:creationId xmlns:p14="http://schemas.microsoft.com/office/powerpoint/2010/main" val="18183322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305800" cy="557212"/>
          </a:xfrm>
        </p:spPr>
        <p:txBody>
          <a:bodyPr/>
          <a:lstStyle/>
          <a:p>
            <a:r>
              <a:rPr lang="en-US" dirty="0"/>
              <a:t>Questions?</a:t>
            </a:r>
          </a:p>
        </p:txBody>
      </p:sp>
      <p:sp>
        <p:nvSpPr>
          <p:cNvPr id="3" name="Content Placeholder 2"/>
          <p:cNvSpPr>
            <a:spLocks noGrp="1"/>
          </p:cNvSpPr>
          <p:nvPr>
            <p:ph idx="1"/>
          </p:nvPr>
        </p:nvSpPr>
        <p:spPr>
          <a:xfrm>
            <a:off x="76200" y="1066800"/>
            <a:ext cx="8915400" cy="5486400"/>
          </a:xfrm>
        </p:spPr>
        <p:txBody>
          <a:bodyPr/>
          <a:lstStyle/>
          <a:p>
            <a:pPr marL="0" indent="0" algn="ctr">
              <a:buNone/>
            </a:pPr>
            <a:r>
              <a:rPr lang="en-US" sz="4000" dirty="0">
                <a:solidFill>
                  <a:schemeClr val="tx1"/>
                </a:solidFill>
              </a:rPr>
              <a:t>CONTACT:</a:t>
            </a:r>
          </a:p>
          <a:p>
            <a:pPr marL="0" indent="0" algn="ctr">
              <a:buNone/>
            </a:pPr>
            <a:r>
              <a:rPr lang="en-US" sz="4000" dirty="0">
                <a:solidFill>
                  <a:schemeClr val="tx1"/>
                </a:solidFill>
              </a:rPr>
              <a:t>Tim </a:t>
            </a:r>
            <a:r>
              <a:rPr lang="en-US" sz="4000" dirty="0" err="1">
                <a:solidFill>
                  <a:schemeClr val="tx1"/>
                </a:solidFill>
              </a:rPr>
              <a:t>Kuehhas</a:t>
            </a:r>
            <a:endParaRPr lang="en-US" sz="4000" dirty="0">
              <a:solidFill>
                <a:schemeClr val="tx1"/>
              </a:solidFill>
            </a:endParaRPr>
          </a:p>
          <a:p>
            <a:pPr marL="0" indent="0" algn="ctr">
              <a:buNone/>
            </a:pPr>
            <a:r>
              <a:rPr lang="en-US" sz="4000" dirty="0">
                <a:solidFill>
                  <a:schemeClr val="tx1"/>
                </a:solidFill>
                <a:hlinkClick r:id="rId2"/>
              </a:rPr>
              <a:t>prez@palmettoroost.org</a:t>
            </a:r>
            <a:endParaRPr lang="en-US" sz="4000" dirty="0">
              <a:solidFill>
                <a:schemeClr val="tx1"/>
              </a:solidFill>
            </a:endParaRPr>
          </a:p>
          <a:p>
            <a:pPr marL="0" indent="0" algn="ctr">
              <a:buNone/>
            </a:pPr>
            <a:endParaRPr lang="en-US" sz="2000" dirty="0">
              <a:solidFill>
                <a:schemeClr val="tx1"/>
              </a:solidFill>
            </a:endParaRPr>
          </a:p>
          <a:p>
            <a:pPr marL="0" indent="0" algn="ctr">
              <a:buNone/>
            </a:pPr>
            <a:r>
              <a:rPr lang="en-US" sz="4000" dirty="0">
                <a:solidFill>
                  <a:schemeClr val="tx1"/>
                </a:solidFill>
              </a:rPr>
              <a:t>Dave Walman</a:t>
            </a:r>
          </a:p>
          <a:p>
            <a:pPr marL="0" indent="0" algn="ctr">
              <a:buNone/>
            </a:pPr>
            <a:r>
              <a:rPr lang="en-US" sz="4000" dirty="0">
                <a:solidFill>
                  <a:schemeClr val="tx1"/>
                </a:solidFill>
                <a:hlinkClick r:id="rId3"/>
              </a:rPr>
              <a:t>veep@palmettoroost.org</a:t>
            </a:r>
            <a:r>
              <a:rPr lang="en-US" sz="4000" dirty="0">
                <a:solidFill>
                  <a:schemeClr val="tx1"/>
                </a:solidFill>
              </a:rPr>
              <a:t> </a:t>
            </a:r>
          </a:p>
          <a:p>
            <a:pPr marL="0" indent="0" algn="ctr">
              <a:buNone/>
            </a:pPr>
            <a:endParaRPr lang="en-US" sz="3600" dirty="0">
              <a:solidFill>
                <a:schemeClr val="tx1"/>
              </a:solidFill>
            </a:endParaRPr>
          </a:p>
          <a:p>
            <a:pPr marL="0" indent="0" algn="ctr">
              <a:buNone/>
            </a:pPr>
            <a:r>
              <a:rPr lang="en-US" sz="4000" u="sng" dirty="0">
                <a:solidFill>
                  <a:srgbClr val="0000FF"/>
                </a:solidFill>
              </a:rPr>
              <a:t>www.PalmettoRoost.org</a:t>
            </a:r>
          </a:p>
        </p:txBody>
      </p:sp>
    </p:spTree>
    <p:extLst>
      <p:ext uri="{BB962C8B-B14F-4D97-AF65-F5344CB8AC3E}">
        <p14:creationId xmlns:p14="http://schemas.microsoft.com/office/powerpoint/2010/main" val="28302445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305800" cy="557212"/>
          </a:xfrm>
        </p:spPr>
        <p:txBody>
          <a:bodyPr/>
          <a:lstStyle/>
          <a:p>
            <a:r>
              <a:rPr lang="en-US" dirty="0"/>
              <a:t>Mission</a:t>
            </a:r>
          </a:p>
        </p:txBody>
      </p:sp>
      <p:sp>
        <p:nvSpPr>
          <p:cNvPr id="3" name="Content Placeholder 2"/>
          <p:cNvSpPr>
            <a:spLocks noGrp="1"/>
          </p:cNvSpPr>
          <p:nvPr>
            <p:ph idx="1"/>
          </p:nvPr>
        </p:nvSpPr>
        <p:spPr>
          <a:xfrm>
            <a:off x="304800" y="1143000"/>
            <a:ext cx="8458200" cy="5486400"/>
          </a:xfrm>
        </p:spPr>
        <p:txBody>
          <a:bodyPr/>
          <a:lstStyle/>
          <a:p>
            <a:pPr>
              <a:buBlip>
                <a:blip r:embed="rId2"/>
              </a:buBlip>
            </a:pPr>
            <a:r>
              <a:rPr lang="en-US" dirty="0">
                <a:solidFill>
                  <a:schemeClr val="tx1"/>
                </a:solidFill>
              </a:rPr>
              <a:t>The Association of Old Crows (AOC) is a professional non-profit association educating, connecting and advocating on behalf of its members and stakeholders across the global electromagnetic warfare (EW) and spectrum operations community.</a:t>
            </a:r>
          </a:p>
        </p:txBody>
      </p:sp>
    </p:spTree>
    <p:extLst>
      <p:ext uri="{BB962C8B-B14F-4D97-AF65-F5344CB8AC3E}">
        <p14:creationId xmlns:p14="http://schemas.microsoft.com/office/powerpoint/2010/main" val="13966557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305800" cy="557212"/>
          </a:xfrm>
        </p:spPr>
        <p:txBody>
          <a:bodyPr/>
          <a:lstStyle/>
          <a:p>
            <a:r>
              <a:rPr lang="en-US" dirty="0"/>
              <a:t>Chapter History</a:t>
            </a:r>
          </a:p>
        </p:txBody>
      </p:sp>
      <p:sp>
        <p:nvSpPr>
          <p:cNvPr id="3" name="Content Placeholder 2"/>
          <p:cNvSpPr>
            <a:spLocks noGrp="1"/>
          </p:cNvSpPr>
          <p:nvPr>
            <p:ph idx="1"/>
          </p:nvPr>
        </p:nvSpPr>
        <p:spPr>
          <a:xfrm>
            <a:off x="76200" y="762000"/>
            <a:ext cx="8686800" cy="5867400"/>
          </a:xfrm>
        </p:spPr>
        <p:txBody>
          <a:bodyPr/>
          <a:lstStyle/>
          <a:p>
            <a:pPr>
              <a:buBlip>
                <a:blip r:embed="rId3"/>
              </a:buBlip>
            </a:pPr>
            <a:r>
              <a:rPr lang="en-US" sz="2200" dirty="0">
                <a:solidFill>
                  <a:schemeClr val="tx1"/>
                </a:solidFill>
              </a:rPr>
              <a:t>AUG 2009 - Palmetto Roost Chapter was formed to further  professions of Cyber, Information Operations (IO) &amp; Electronic Warfare (EW) within the Lowcountry</a:t>
            </a:r>
          </a:p>
          <a:p>
            <a:pPr marL="0" indent="0">
              <a:buNone/>
            </a:pPr>
            <a:endParaRPr lang="en-US" sz="2400" dirty="0">
              <a:solidFill>
                <a:schemeClr val="tx1"/>
              </a:solidFill>
            </a:endParaRPr>
          </a:p>
          <a:p>
            <a:pPr>
              <a:buBlip>
                <a:blip r:embed="rId3"/>
              </a:buBlip>
            </a:pPr>
            <a:r>
              <a:rPr lang="en-US" sz="2200" dirty="0">
                <a:solidFill>
                  <a:schemeClr val="tx1"/>
                </a:solidFill>
              </a:rPr>
              <a:t>MAR 2010 - Palmetto Roost hosts </a:t>
            </a:r>
          </a:p>
          <a:p>
            <a:pPr marL="0" indent="0">
              <a:buNone/>
            </a:pPr>
            <a:r>
              <a:rPr lang="en-US" sz="2200" dirty="0">
                <a:solidFill>
                  <a:schemeClr val="tx1"/>
                </a:solidFill>
              </a:rPr>
              <a:t>     CAPT </a:t>
            </a:r>
            <a:r>
              <a:rPr lang="en-US" sz="2200" dirty="0" err="1">
                <a:solidFill>
                  <a:schemeClr val="tx1"/>
                </a:solidFill>
              </a:rPr>
              <a:t>Hinkley</a:t>
            </a:r>
            <a:r>
              <a:rPr lang="en-US" sz="2200" dirty="0">
                <a:solidFill>
                  <a:schemeClr val="tx1"/>
                </a:solidFill>
              </a:rPr>
              <a:t>, Commander, </a:t>
            </a:r>
          </a:p>
          <a:p>
            <a:pPr marL="0" indent="0">
              <a:buNone/>
            </a:pPr>
            <a:r>
              <a:rPr lang="en-US" sz="2200" dirty="0">
                <a:solidFill>
                  <a:schemeClr val="tx1"/>
                </a:solidFill>
              </a:rPr>
              <a:t>     Fleet Electronic Warfare Center</a:t>
            </a:r>
          </a:p>
          <a:p>
            <a:pPr marL="0" indent="0">
              <a:buNone/>
            </a:pPr>
            <a:endParaRPr lang="en-US" sz="1800" dirty="0">
              <a:solidFill>
                <a:schemeClr val="tx1"/>
              </a:solidFill>
            </a:endParaRPr>
          </a:p>
          <a:p>
            <a:pPr>
              <a:buBlip>
                <a:blip r:embed="rId3"/>
              </a:buBlip>
            </a:pPr>
            <a:r>
              <a:rPr lang="en-US" sz="2200" dirty="0">
                <a:solidFill>
                  <a:schemeClr val="tx1"/>
                </a:solidFill>
              </a:rPr>
              <a:t>Chapter of the Year (2010)</a:t>
            </a:r>
          </a:p>
          <a:p>
            <a:pPr>
              <a:buBlip>
                <a:blip r:embed="rId3"/>
              </a:buBlip>
            </a:pPr>
            <a:r>
              <a:rPr lang="en-US" sz="2200" dirty="0">
                <a:solidFill>
                  <a:schemeClr val="tx1"/>
                </a:solidFill>
              </a:rPr>
              <a:t>Chapter of the Year (2011)</a:t>
            </a:r>
          </a:p>
          <a:p>
            <a:pPr>
              <a:buBlip>
                <a:blip r:embed="rId3"/>
              </a:buBlip>
            </a:pPr>
            <a:endParaRPr lang="en-US" sz="2800" dirty="0">
              <a:solidFill>
                <a:schemeClr val="tx1"/>
              </a:solidFill>
            </a:endParaRPr>
          </a:p>
          <a:p>
            <a:pPr>
              <a:buBlip>
                <a:blip r:embed="rId3"/>
              </a:buBlip>
            </a:pPr>
            <a:r>
              <a:rPr lang="en-US" sz="2200" dirty="0">
                <a:solidFill>
                  <a:schemeClr val="tx1"/>
                </a:solidFill>
              </a:rPr>
              <a:t>Palmetto Roost hosts Wounded Warrior</a:t>
            </a:r>
          </a:p>
          <a:p>
            <a:pPr marL="0" indent="0">
              <a:buNone/>
            </a:pPr>
            <a:r>
              <a:rPr lang="en-US" sz="2200" dirty="0">
                <a:solidFill>
                  <a:schemeClr val="tx1"/>
                </a:solidFill>
              </a:rPr>
              <a:t>     Project golf tournament and donates</a:t>
            </a:r>
          </a:p>
          <a:p>
            <a:pPr marL="0" indent="0">
              <a:buNone/>
            </a:pPr>
            <a:r>
              <a:rPr lang="en-US" sz="2200" dirty="0">
                <a:solidFill>
                  <a:schemeClr val="tx1"/>
                </a:solidFill>
              </a:rPr>
              <a:t>     proceeds of $4,000 to support WWP</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1200" y="1602496"/>
            <a:ext cx="3124200" cy="310538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99560" y="3924300"/>
            <a:ext cx="472440" cy="54864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35880" y="5593080"/>
            <a:ext cx="1188720" cy="1188720"/>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69402" y="4800600"/>
            <a:ext cx="1025114" cy="914400"/>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17720" y="2438400"/>
            <a:ext cx="1097280" cy="1097280"/>
          </a:xfrm>
          <a:prstGeom prst="rect">
            <a:avLst/>
          </a:prstGeom>
        </p:spPr>
      </p:pic>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99185" y="5044440"/>
            <a:ext cx="1668615" cy="1737360"/>
          </a:xfrm>
          <a:prstGeom prst="rect">
            <a:avLst/>
          </a:prstGeom>
        </p:spPr>
      </p:pic>
    </p:spTree>
    <p:extLst>
      <p:ext uri="{BB962C8B-B14F-4D97-AF65-F5344CB8AC3E}">
        <p14:creationId xmlns:p14="http://schemas.microsoft.com/office/powerpoint/2010/main" val="5964944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4" y="1256"/>
            <a:ext cx="8289756" cy="557212"/>
          </a:xfrm>
        </p:spPr>
        <p:txBody>
          <a:bodyPr/>
          <a:lstStyle/>
          <a:p>
            <a:r>
              <a:rPr lang="en-US" dirty="0"/>
              <a:t>Chapter History</a:t>
            </a:r>
          </a:p>
        </p:txBody>
      </p:sp>
      <p:sp>
        <p:nvSpPr>
          <p:cNvPr id="3" name="Content Placeholder 2"/>
          <p:cNvSpPr>
            <a:spLocks noGrp="1"/>
          </p:cNvSpPr>
          <p:nvPr>
            <p:ph idx="1"/>
          </p:nvPr>
        </p:nvSpPr>
        <p:spPr>
          <a:xfrm>
            <a:off x="76200" y="762000"/>
            <a:ext cx="8686800" cy="5364163"/>
          </a:xfrm>
        </p:spPr>
        <p:txBody>
          <a:bodyPr/>
          <a:lstStyle/>
          <a:p>
            <a:pPr>
              <a:buBlip>
                <a:blip r:embed="rId2"/>
              </a:buBlip>
            </a:pPr>
            <a:r>
              <a:rPr lang="en-US" sz="2200" dirty="0">
                <a:solidFill>
                  <a:schemeClr val="tx1"/>
                </a:solidFill>
              </a:rPr>
              <a:t>AUG 2012 - Palmetto Roost hosts</a:t>
            </a:r>
          </a:p>
          <a:p>
            <a:pPr marL="0" indent="0">
              <a:buNone/>
            </a:pPr>
            <a:r>
              <a:rPr lang="en-US" sz="2200" dirty="0">
                <a:solidFill>
                  <a:schemeClr val="tx1"/>
                </a:solidFill>
              </a:rPr>
              <a:t>     VADM McConnell, former </a:t>
            </a:r>
          </a:p>
          <a:p>
            <a:pPr marL="0" indent="0">
              <a:buNone/>
            </a:pPr>
            <a:r>
              <a:rPr lang="en-US" sz="2200" dirty="0">
                <a:solidFill>
                  <a:schemeClr val="tx1"/>
                </a:solidFill>
              </a:rPr>
              <a:t>     Director of National Intelligence &amp; </a:t>
            </a:r>
          </a:p>
          <a:p>
            <a:pPr marL="0" indent="0">
              <a:buNone/>
            </a:pPr>
            <a:r>
              <a:rPr lang="en-US" sz="2200" dirty="0">
                <a:solidFill>
                  <a:schemeClr val="tx1"/>
                </a:solidFill>
              </a:rPr>
              <a:t>     Director of the NSA</a:t>
            </a:r>
          </a:p>
          <a:p>
            <a:pPr>
              <a:buBlip>
                <a:blip r:embed="rId2"/>
              </a:buBlip>
            </a:pPr>
            <a:endParaRPr lang="en-US" sz="2400" dirty="0">
              <a:solidFill>
                <a:schemeClr val="tx1"/>
              </a:solidFill>
            </a:endParaRPr>
          </a:p>
          <a:p>
            <a:pPr>
              <a:buBlip>
                <a:blip r:embed="rId2"/>
              </a:buBlip>
            </a:pPr>
            <a:r>
              <a:rPr lang="en-US" sz="2200" dirty="0">
                <a:solidFill>
                  <a:schemeClr val="tx1"/>
                </a:solidFill>
              </a:rPr>
              <a:t>Chapter of the Year (2012)</a:t>
            </a:r>
          </a:p>
          <a:p>
            <a:pPr>
              <a:buBlip>
                <a:blip r:embed="rId2"/>
              </a:buBlip>
            </a:pPr>
            <a:endParaRPr lang="en-US" sz="1400" dirty="0">
              <a:solidFill>
                <a:schemeClr val="tx1"/>
              </a:solidFill>
            </a:endParaRPr>
          </a:p>
          <a:p>
            <a:pPr>
              <a:buBlip>
                <a:blip r:embed="rId2"/>
              </a:buBlip>
            </a:pPr>
            <a:r>
              <a:rPr lang="en-US" sz="2000" dirty="0">
                <a:solidFill>
                  <a:schemeClr val="tx1"/>
                </a:solidFill>
              </a:rPr>
              <a:t>APR 2013 – Palmetto Roost </a:t>
            </a:r>
          </a:p>
          <a:p>
            <a:pPr marL="0" indent="0">
              <a:buNone/>
            </a:pPr>
            <a:r>
              <a:rPr lang="en-US" sz="2000" dirty="0">
                <a:solidFill>
                  <a:schemeClr val="tx1"/>
                </a:solidFill>
              </a:rPr>
              <a:t>      hosts 1</a:t>
            </a:r>
            <a:r>
              <a:rPr lang="en-US" sz="2000" baseline="30000" dirty="0">
                <a:solidFill>
                  <a:schemeClr val="tx1"/>
                </a:solidFill>
              </a:rPr>
              <a:t>st</a:t>
            </a:r>
            <a:r>
              <a:rPr lang="en-US" sz="2000" dirty="0">
                <a:solidFill>
                  <a:schemeClr val="tx1"/>
                </a:solidFill>
              </a:rPr>
              <a:t> Palmetto Cyber </a:t>
            </a:r>
          </a:p>
          <a:p>
            <a:pPr marL="0" indent="0">
              <a:buNone/>
            </a:pPr>
            <a:r>
              <a:rPr lang="en-US" sz="2000" dirty="0">
                <a:solidFill>
                  <a:schemeClr val="tx1"/>
                </a:solidFill>
              </a:rPr>
              <a:t>      Defense Challenge (PCDC) </a:t>
            </a:r>
          </a:p>
          <a:p>
            <a:pPr marL="0" indent="0">
              <a:buNone/>
            </a:pPr>
            <a:r>
              <a:rPr lang="en-US" sz="2000" dirty="0">
                <a:solidFill>
                  <a:schemeClr val="tx1"/>
                </a:solidFill>
              </a:rPr>
              <a:t>      and donates $10,000 worth </a:t>
            </a:r>
          </a:p>
          <a:p>
            <a:pPr marL="0" indent="0">
              <a:buNone/>
            </a:pPr>
            <a:r>
              <a:rPr lang="en-US" sz="2000" dirty="0">
                <a:solidFill>
                  <a:schemeClr val="tx1"/>
                </a:solidFill>
              </a:rPr>
              <a:t>      of equipment and laptops to </a:t>
            </a:r>
          </a:p>
          <a:p>
            <a:pPr marL="0" indent="0">
              <a:buNone/>
            </a:pPr>
            <a:r>
              <a:rPr lang="en-US" sz="2000" dirty="0">
                <a:solidFill>
                  <a:schemeClr val="tx1"/>
                </a:solidFill>
              </a:rPr>
              <a:t>      Charleston County </a:t>
            </a:r>
          </a:p>
          <a:p>
            <a:pPr marL="0" indent="0">
              <a:buNone/>
            </a:pPr>
            <a:r>
              <a:rPr lang="en-US" sz="2000" dirty="0">
                <a:solidFill>
                  <a:schemeClr val="tx1"/>
                </a:solidFill>
              </a:rPr>
              <a:t>      School District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685800"/>
            <a:ext cx="3886200" cy="258878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7375" y="3729381"/>
            <a:ext cx="5084225" cy="3048549"/>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2400" y="2804160"/>
            <a:ext cx="472440" cy="54864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45080" y="5486400"/>
            <a:ext cx="1188720" cy="1188720"/>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24200" y="1981200"/>
            <a:ext cx="731520" cy="731520"/>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12646" y="1981200"/>
            <a:ext cx="731520" cy="731520"/>
          </a:xfrm>
          <a:prstGeom prst="rect">
            <a:avLst/>
          </a:prstGeom>
        </p:spPr>
      </p:pic>
    </p:spTree>
    <p:extLst>
      <p:ext uri="{BB962C8B-B14F-4D97-AF65-F5344CB8AC3E}">
        <p14:creationId xmlns:p14="http://schemas.microsoft.com/office/powerpoint/2010/main" val="36069537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4" y="5305"/>
            <a:ext cx="8289756" cy="557212"/>
          </a:xfrm>
        </p:spPr>
        <p:txBody>
          <a:bodyPr/>
          <a:lstStyle/>
          <a:p>
            <a:r>
              <a:rPr lang="en-US" dirty="0"/>
              <a:t>Chapter History</a:t>
            </a:r>
          </a:p>
        </p:txBody>
      </p:sp>
      <p:sp>
        <p:nvSpPr>
          <p:cNvPr id="3" name="Content Placeholder 2"/>
          <p:cNvSpPr>
            <a:spLocks noGrp="1"/>
          </p:cNvSpPr>
          <p:nvPr>
            <p:ph idx="1"/>
          </p:nvPr>
        </p:nvSpPr>
        <p:spPr>
          <a:xfrm>
            <a:off x="76200" y="685800"/>
            <a:ext cx="8896350" cy="5440363"/>
          </a:xfrm>
        </p:spPr>
        <p:txBody>
          <a:bodyPr/>
          <a:lstStyle/>
          <a:p>
            <a:pPr>
              <a:buBlip>
                <a:blip r:embed="rId2"/>
              </a:buBlip>
            </a:pPr>
            <a:r>
              <a:rPr lang="en-US" sz="2200" dirty="0">
                <a:solidFill>
                  <a:schemeClr val="tx1"/>
                </a:solidFill>
              </a:rPr>
              <a:t>Chapter of the Year (2013)</a:t>
            </a:r>
          </a:p>
          <a:p>
            <a:pPr>
              <a:buBlip>
                <a:blip r:embed="rId2"/>
              </a:buBlip>
            </a:pPr>
            <a:endParaRPr lang="en-US" sz="1200" dirty="0">
              <a:solidFill>
                <a:schemeClr val="tx1"/>
              </a:solidFill>
            </a:endParaRPr>
          </a:p>
          <a:p>
            <a:pPr>
              <a:buBlip>
                <a:blip r:embed="rId2"/>
              </a:buBlip>
            </a:pPr>
            <a:r>
              <a:rPr lang="en-US" sz="2200" dirty="0">
                <a:solidFill>
                  <a:schemeClr val="tx1"/>
                </a:solidFill>
              </a:rPr>
              <a:t>Palmetto Roost donates $1,000 to </a:t>
            </a:r>
          </a:p>
          <a:p>
            <a:pPr marL="0" indent="0">
              <a:buNone/>
            </a:pPr>
            <a:r>
              <a:rPr lang="en-US" sz="2200" dirty="0">
                <a:solidFill>
                  <a:schemeClr val="tx1"/>
                </a:solidFill>
              </a:rPr>
              <a:t>     Congressional Medal of Honor Museum in</a:t>
            </a:r>
          </a:p>
          <a:p>
            <a:pPr marL="0" indent="0">
              <a:buNone/>
            </a:pPr>
            <a:r>
              <a:rPr lang="en-US" sz="2200" dirty="0">
                <a:solidFill>
                  <a:schemeClr val="tx1"/>
                </a:solidFill>
              </a:rPr>
              <a:t>     honor of Maj Gen James Livingston, USMC</a:t>
            </a:r>
          </a:p>
          <a:p>
            <a:pPr>
              <a:buBlip>
                <a:blip r:embed="rId2"/>
              </a:buBlip>
            </a:pPr>
            <a:endParaRPr lang="en-US" sz="6000" dirty="0">
              <a:solidFill>
                <a:schemeClr val="tx1"/>
              </a:solidFill>
            </a:endParaRPr>
          </a:p>
          <a:p>
            <a:pPr>
              <a:buBlip>
                <a:blip r:embed="rId2"/>
              </a:buBlip>
            </a:pPr>
            <a:r>
              <a:rPr lang="en-US" sz="2200" dirty="0">
                <a:solidFill>
                  <a:schemeClr val="tx1"/>
                </a:solidFill>
              </a:rPr>
              <a:t>Chapter of the Year (2014)</a:t>
            </a:r>
          </a:p>
          <a:p>
            <a:pPr>
              <a:buBlip>
                <a:blip r:embed="rId2"/>
              </a:buBlip>
            </a:pPr>
            <a:endParaRPr lang="en-US" sz="1050" dirty="0">
              <a:solidFill>
                <a:schemeClr val="tx1"/>
              </a:solidFill>
            </a:endParaRPr>
          </a:p>
          <a:p>
            <a:pPr>
              <a:buBlip>
                <a:blip r:embed="rId2"/>
              </a:buBlip>
            </a:pPr>
            <a:r>
              <a:rPr lang="en-US" sz="2200" dirty="0">
                <a:solidFill>
                  <a:schemeClr val="tx1"/>
                </a:solidFill>
              </a:rPr>
              <a:t>OCT 2015 - CSU Cyber Security Team </a:t>
            </a:r>
          </a:p>
          <a:p>
            <a:pPr marL="0" indent="0">
              <a:buNone/>
            </a:pPr>
            <a:r>
              <a:rPr lang="en-US" sz="2200" dirty="0">
                <a:solidFill>
                  <a:schemeClr val="tx1"/>
                </a:solidFill>
              </a:rPr>
              <a:t>     Receives $3,000 Education Grant from Palmetto Roost</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2200" y="685800"/>
            <a:ext cx="2800350" cy="3733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0" y="3566160"/>
            <a:ext cx="472440" cy="54864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8120" y="685800"/>
            <a:ext cx="472440" cy="54864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 y="5029200"/>
            <a:ext cx="3165895" cy="1783454"/>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05200" y="5044440"/>
            <a:ext cx="5549433" cy="1737360"/>
          </a:xfrm>
          <a:prstGeom prst="rect">
            <a:avLst/>
          </a:prstGeom>
        </p:spPr>
      </p:pic>
      <p:pic>
        <p:nvPicPr>
          <p:cNvPr id="1026" name="Picture 2" descr="C:\Users\walmand\AOC\Chapter Awareness\DSCN7360 - Copy.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43400" y="2562663"/>
            <a:ext cx="1747838" cy="132353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walmand\AOC\Website\graphics\moh-4.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88269" y="2606368"/>
            <a:ext cx="1788331" cy="822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97572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B2AF04-B36F-8660-F9F1-4E862EC243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2DD97C-33D2-BB61-FBB2-21633176C689}"/>
              </a:ext>
            </a:extLst>
          </p:cNvPr>
          <p:cNvSpPr>
            <a:spLocks noGrp="1"/>
          </p:cNvSpPr>
          <p:nvPr>
            <p:ph type="title"/>
          </p:nvPr>
        </p:nvSpPr>
        <p:spPr>
          <a:xfrm>
            <a:off x="16044" y="20053"/>
            <a:ext cx="8289756" cy="557212"/>
          </a:xfrm>
        </p:spPr>
        <p:txBody>
          <a:bodyPr/>
          <a:lstStyle/>
          <a:p>
            <a:r>
              <a:rPr lang="en-US" dirty="0"/>
              <a:t>Maj. Gen. James Livingston, USMC</a:t>
            </a:r>
          </a:p>
        </p:txBody>
      </p:sp>
      <p:pic>
        <p:nvPicPr>
          <p:cNvPr id="10" name="Content Placeholder 9" descr="A close-up of an old person in a military uniform&#10;&#10;Description automatically generated">
            <a:extLst>
              <a:ext uri="{FF2B5EF4-FFF2-40B4-BE49-F238E27FC236}">
                <a16:creationId xmlns:a16="http://schemas.microsoft.com/office/drawing/2014/main" id="{A96FAB2B-DA23-5AD4-807F-299B6D1ADD3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13196" y="1499394"/>
            <a:ext cx="2851882" cy="5078413"/>
          </a:xfrm>
        </p:spPr>
      </p:pic>
      <p:sp>
        <p:nvSpPr>
          <p:cNvPr id="11" name="Content Placeholder 2">
            <a:extLst>
              <a:ext uri="{FF2B5EF4-FFF2-40B4-BE49-F238E27FC236}">
                <a16:creationId xmlns:a16="http://schemas.microsoft.com/office/drawing/2014/main" id="{3D0E23FB-4A49-2F5C-47B2-26A241E24BC7}"/>
              </a:ext>
            </a:extLst>
          </p:cNvPr>
          <p:cNvSpPr txBox="1">
            <a:spLocks/>
          </p:cNvSpPr>
          <p:nvPr/>
        </p:nvSpPr>
        <p:spPr bwMode="auto">
          <a:xfrm>
            <a:off x="76200" y="685801"/>
            <a:ext cx="8534400" cy="18287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800">
                <a:solidFill>
                  <a:schemeClr val="bg1"/>
                </a:solidFill>
                <a:latin typeface="+mn-lt"/>
              </a:defRPr>
            </a:lvl2pPr>
            <a:lvl3pPr marL="1143000" indent="-228600" algn="l" rtl="0" eaLnBrk="1" fontAlgn="base" hangingPunct="1">
              <a:spcBef>
                <a:spcPct val="20000"/>
              </a:spcBef>
              <a:spcAft>
                <a:spcPct val="0"/>
              </a:spcAft>
              <a:buChar char="•"/>
              <a:defRPr sz="2400">
                <a:solidFill>
                  <a:schemeClr val="bg1"/>
                </a:solidFill>
                <a:latin typeface="+mn-lt"/>
              </a:defRPr>
            </a:lvl3pPr>
            <a:lvl4pPr marL="1600200" indent="-228600" algn="l" rtl="0" eaLnBrk="1" fontAlgn="base" hangingPunct="1">
              <a:spcBef>
                <a:spcPct val="20000"/>
              </a:spcBef>
              <a:spcAft>
                <a:spcPct val="0"/>
              </a:spcAft>
              <a:buChar char="–"/>
              <a:defRPr sz="2000">
                <a:solidFill>
                  <a:schemeClr val="bg1"/>
                </a:solidFill>
                <a:latin typeface="+mn-lt"/>
              </a:defRPr>
            </a:lvl4pPr>
            <a:lvl5pPr marL="2057400" indent="-228600" algn="l" rtl="0" eaLnBrk="1" fontAlgn="base" hangingPunct="1">
              <a:spcBef>
                <a:spcPct val="20000"/>
              </a:spcBef>
              <a:spcAft>
                <a:spcPct val="0"/>
              </a:spcAft>
              <a:buChar char="»"/>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a:buFontTx/>
              <a:buBlip>
                <a:blip r:embed="rId4"/>
              </a:buBlip>
            </a:pPr>
            <a:r>
              <a:rPr lang="en-US" sz="2800" b="0" i="0" kern="0" dirty="0">
                <a:solidFill>
                  <a:schemeClr val="tx1"/>
                </a:solidFill>
              </a:rPr>
              <a:t>Medal of Honor recipient</a:t>
            </a:r>
          </a:p>
          <a:p>
            <a:pPr marL="569913" lvl="1">
              <a:buBlip>
                <a:blip r:embed="rId4"/>
              </a:buBlip>
            </a:pPr>
            <a:r>
              <a:rPr lang="en-US" sz="2400" b="0" i="0" kern="0" dirty="0">
                <a:solidFill>
                  <a:schemeClr val="tx1"/>
                </a:solidFill>
              </a:rPr>
              <a:t>Heroic actions during Vietnam War</a:t>
            </a:r>
          </a:p>
          <a:p>
            <a:pPr marL="284163" lvl="1" indent="0">
              <a:buNone/>
            </a:pPr>
            <a:endParaRPr lang="en-US" sz="1400" b="0" i="0" kern="0" dirty="0">
              <a:solidFill>
                <a:schemeClr val="tx1"/>
              </a:solidFill>
            </a:endParaRPr>
          </a:p>
          <a:p>
            <a:pPr>
              <a:buBlip>
                <a:blip r:embed="rId4"/>
              </a:buBlip>
            </a:pPr>
            <a:r>
              <a:rPr lang="en-US" sz="2800" b="0" i="0" kern="0" dirty="0">
                <a:solidFill>
                  <a:schemeClr val="tx1"/>
                </a:solidFill>
              </a:rPr>
              <a:t>  Charleston Resident</a:t>
            </a:r>
            <a:endParaRPr lang="en-US" sz="6000" b="0" i="0" kern="0" dirty="0">
              <a:solidFill>
                <a:schemeClr val="tx1"/>
              </a:solidFill>
            </a:endParaRPr>
          </a:p>
        </p:txBody>
      </p:sp>
      <p:sp>
        <p:nvSpPr>
          <p:cNvPr id="5" name="TextBox 4">
            <a:extLst>
              <a:ext uri="{FF2B5EF4-FFF2-40B4-BE49-F238E27FC236}">
                <a16:creationId xmlns:a16="http://schemas.microsoft.com/office/drawing/2014/main" id="{3271EBFA-1AFB-AA1A-7D53-4920AC681A5D}"/>
              </a:ext>
            </a:extLst>
          </p:cNvPr>
          <p:cNvSpPr txBox="1"/>
          <p:nvPr/>
        </p:nvSpPr>
        <p:spPr>
          <a:xfrm>
            <a:off x="110438" y="2590800"/>
            <a:ext cx="5833162" cy="4139595"/>
          </a:xfrm>
          <a:prstGeom prst="rect">
            <a:avLst/>
          </a:prstGeom>
          <a:noFill/>
        </p:spPr>
        <p:txBody>
          <a:bodyPr wrap="square" rtlCol="0">
            <a:spAutoFit/>
          </a:bodyPr>
          <a:lstStyle/>
          <a:p>
            <a:pPr marL="112713"/>
            <a:r>
              <a:rPr lang="en-US" dirty="0">
                <a:solidFill>
                  <a:srgbClr val="FF0000"/>
                </a:solidFill>
                <a:latin typeface="+mn-lt"/>
              </a:rPr>
              <a:t>For conspicuous gallantry and intrepidity at </a:t>
            </a:r>
            <a:br>
              <a:rPr lang="en-US" dirty="0">
                <a:solidFill>
                  <a:srgbClr val="FF0000"/>
                </a:solidFill>
                <a:latin typeface="+mn-lt"/>
              </a:rPr>
            </a:br>
            <a:r>
              <a:rPr lang="en-US" dirty="0">
                <a:solidFill>
                  <a:srgbClr val="FF0000"/>
                </a:solidFill>
                <a:latin typeface="+mn-lt"/>
              </a:rPr>
              <a:t>the risk of his life above and beyond the call</a:t>
            </a:r>
            <a:br>
              <a:rPr lang="en-US" dirty="0">
                <a:solidFill>
                  <a:srgbClr val="FF0000"/>
                </a:solidFill>
                <a:latin typeface="+mn-lt"/>
              </a:rPr>
            </a:br>
            <a:r>
              <a:rPr lang="en-US" dirty="0">
                <a:solidFill>
                  <a:srgbClr val="FF0000"/>
                </a:solidFill>
                <a:latin typeface="+mn-lt"/>
              </a:rPr>
              <a:t>of duty while serving as Commanding Officer, </a:t>
            </a:r>
            <a:br>
              <a:rPr lang="en-US" dirty="0">
                <a:solidFill>
                  <a:srgbClr val="FF0000"/>
                </a:solidFill>
                <a:latin typeface="+mn-lt"/>
              </a:rPr>
            </a:br>
            <a:r>
              <a:rPr lang="en-US" dirty="0">
                <a:solidFill>
                  <a:srgbClr val="FF0000"/>
                </a:solidFill>
                <a:latin typeface="+mn-lt"/>
              </a:rPr>
              <a:t>Company E, 2</a:t>
            </a:r>
            <a:r>
              <a:rPr lang="en-US" baseline="30000" dirty="0">
                <a:solidFill>
                  <a:srgbClr val="FF0000"/>
                </a:solidFill>
                <a:latin typeface="+mn-lt"/>
              </a:rPr>
              <a:t>ND</a:t>
            </a:r>
            <a:r>
              <a:rPr lang="en-US" dirty="0">
                <a:solidFill>
                  <a:srgbClr val="FF0000"/>
                </a:solidFill>
                <a:latin typeface="+mn-lt"/>
              </a:rPr>
              <a:t> Battalion, 4</a:t>
            </a:r>
            <a:r>
              <a:rPr lang="en-US" baseline="30000" dirty="0">
                <a:solidFill>
                  <a:srgbClr val="FF0000"/>
                </a:solidFill>
                <a:latin typeface="+mn-lt"/>
              </a:rPr>
              <a:t>TH</a:t>
            </a:r>
            <a:r>
              <a:rPr lang="en-US" dirty="0">
                <a:solidFill>
                  <a:srgbClr val="FF0000"/>
                </a:solidFill>
                <a:latin typeface="+mn-lt"/>
              </a:rPr>
              <a:t> Marines, </a:t>
            </a:r>
            <a:br>
              <a:rPr lang="en-US" dirty="0">
                <a:solidFill>
                  <a:srgbClr val="FF0000"/>
                </a:solidFill>
                <a:latin typeface="+mn-lt"/>
              </a:rPr>
            </a:br>
            <a:r>
              <a:rPr lang="en-US" dirty="0">
                <a:solidFill>
                  <a:srgbClr val="FF0000"/>
                </a:solidFill>
                <a:latin typeface="+mn-lt"/>
              </a:rPr>
              <a:t>9</a:t>
            </a:r>
            <a:r>
              <a:rPr lang="en-US" baseline="30000" dirty="0">
                <a:solidFill>
                  <a:srgbClr val="FF0000"/>
                </a:solidFill>
                <a:latin typeface="+mn-lt"/>
              </a:rPr>
              <a:t>TH</a:t>
            </a:r>
            <a:r>
              <a:rPr lang="en-US" dirty="0">
                <a:solidFill>
                  <a:srgbClr val="FF0000"/>
                </a:solidFill>
                <a:latin typeface="+mn-lt"/>
              </a:rPr>
              <a:t> Marine Amphibious Brigade in action </a:t>
            </a:r>
            <a:br>
              <a:rPr lang="en-US" dirty="0">
                <a:solidFill>
                  <a:srgbClr val="FF0000"/>
                </a:solidFill>
                <a:latin typeface="+mn-lt"/>
              </a:rPr>
            </a:br>
            <a:r>
              <a:rPr lang="en-US" dirty="0">
                <a:solidFill>
                  <a:srgbClr val="FF0000"/>
                </a:solidFill>
                <a:latin typeface="+mn-lt"/>
              </a:rPr>
              <a:t>against enemy forces in the Republic of Vietnam.</a:t>
            </a:r>
          </a:p>
          <a:p>
            <a:pPr marL="112713"/>
            <a:endParaRPr lang="en-US" sz="1100" dirty="0">
              <a:solidFill>
                <a:srgbClr val="FF0000"/>
              </a:solidFill>
              <a:latin typeface="+mn-lt"/>
            </a:endParaRPr>
          </a:p>
          <a:p>
            <a:pPr marL="112713"/>
            <a:r>
              <a:rPr lang="en-US" dirty="0">
                <a:solidFill>
                  <a:srgbClr val="FF0000"/>
                </a:solidFill>
                <a:latin typeface="+mn-lt"/>
              </a:rPr>
              <a:t>Wounded three times and unable to walk, </a:t>
            </a:r>
            <a:br>
              <a:rPr lang="en-US" dirty="0">
                <a:solidFill>
                  <a:srgbClr val="FF0000"/>
                </a:solidFill>
                <a:latin typeface="+mn-lt"/>
              </a:rPr>
            </a:br>
            <a:r>
              <a:rPr lang="en-US" dirty="0">
                <a:solidFill>
                  <a:srgbClr val="FF0000"/>
                </a:solidFill>
                <a:latin typeface="+mn-lt"/>
              </a:rPr>
              <a:t>he steadfastly remained in a dangerously </a:t>
            </a:r>
            <a:br>
              <a:rPr lang="en-US" dirty="0">
                <a:solidFill>
                  <a:srgbClr val="FF0000"/>
                </a:solidFill>
                <a:latin typeface="+mn-lt"/>
              </a:rPr>
            </a:br>
            <a:r>
              <a:rPr lang="en-US" dirty="0">
                <a:solidFill>
                  <a:srgbClr val="FF0000"/>
                </a:solidFill>
                <a:latin typeface="+mn-lt"/>
              </a:rPr>
              <a:t>exposed area, deploying his men to more </a:t>
            </a:r>
            <a:br>
              <a:rPr lang="en-US" dirty="0">
                <a:solidFill>
                  <a:srgbClr val="FF0000"/>
                </a:solidFill>
                <a:latin typeface="+mn-lt"/>
              </a:rPr>
            </a:br>
            <a:r>
              <a:rPr lang="en-US" dirty="0">
                <a:solidFill>
                  <a:srgbClr val="FF0000"/>
                </a:solidFill>
                <a:latin typeface="+mn-lt"/>
              </a:rPr>
              <a:t>tenable positions and supervising the </a:t>
            </a:r>
            <a:br>
              <a:rPr lang="en-US" dirty="0">
                <a:solidFill>
                  <a:srgbClr val="FF0000"/>
                </a:solidFill>
                <a:latin typeface="+mn-lt"/>
              </a:rPr>
            </a:br>
            <a:r>
              <a:rPr lang="en-US" dirty="0">
                <a:solidFill>
                  <a:srgbClr val="FF0000"/>
                </a:solidFill>
                <a:latin typeface="+mn-lt"/>
              </a:rPr>
              <a:t>evacuation of casualties. Only when assured </a:t>
            </a:r>
            <a:br>
              <a:rPr lang="en-US" dirty="0">
                <a:solidFill>
                  <a:srgbClr val="FF0000"/>
                </a:solidFill>
                <a:latin typeface="+mn-lt"/>
              </a:rPr>
            </a:br>
            <a:r>
              <a:rPr lang="en-US" dirty="0">
                <a:solidFill>
                  <a:srgbClr val="FF0000"/>
                </a:solidFill>
                <a:latin typeface="+mn-lt"/>
              </a:rPr>
              <a:t>of the safety of his men did he allow himself </a:t>
            </a:r>
            <a:br>
              <a:rPr lang="en-US" dirty="0">
                <a:solidFill>
                  <a:srgbClr val="FF0000"/>
                </a:solidFill>
                <a:latin typeface="+mn-lt"/>
              </a:rPr>
            </a:br>
            <a:r>
              <a:rPr lang="en-US" dirty="0">
                <a:solidFill>
                  <a:srgbClr val="FF0000"/>
                </a:solidFill>
                <a:latin typeface="+mn-lt"/>
              </a:rPr>
              <a:t>to be evacuated.</a:t>
            </a:r>
          </a:p>
        </p:txBody>
      </p:sp>
    </p:spTree>
    <p:extLst>
      <p:ext uri="{BB962C8B-B14F-4D97-AF65-F5344CB8AC3E}">
        <p14:creationId xmlns:p14="http://schemas.microsoft.com/office/powerpoint/2010/main" val="12879837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4" y="5305"/>
            <a:ext cx="8289756" cy="557212"/>
          </a:xfrm>
        </p:spPr>
        <p:txBody>
          <a:bodyPr/>
          <a:lstStyle/>
          <a:p>
            <a:r>
              <a:rPr lang="en-US" dirty="0"/>
              <a:t>Chapter History</a:t>
            </a:r>
          </a:p>
        </p:txBody>
      </p:sp>
      <p:sp>
        <p:nvSpPr>
          <p:cNvPr id="3" name="Content Placeholder 2"/>
          <p:cNvSpPr>
            <a:spLocks noGrp="1"/>
          </p:cNvSpPr>
          <p:nvPr>
            <p:ph idx="1"/>
          </p:nvPr>
        </p:nvSpPr>
        <p:spPr>
          <a:xfrm>
            <a:off x="76200" y="685800"/>
            <a:ext cx="8915400" cy="5440363"/>
          </a:xfrm>
        </p:spPr>
        <p:txBody>
          <a:bodyPr/>
          <a:lstStyle/>
          <a:p>
            <a:pPr>
              <a:buBlip>
                <a:blip r:embed="rId2"/>
              </a:buBlip>
            </a:pPr>
            <a:r>
              <a:rPr lang="en-US" sz="2200" dirty="0">
                <a:solidFill>
                  <a:schemeClr val="tx1"/>
                </a:solidFill>
              </a:rPr>
              <a:t>Chapter of the Year (2015)</a:t>
            </a:r>
          </a:p>
          <a:p>
            <a:pPr>
              <a:buBlip>
                <a:blip r:embed="rId2"/>
              </a:buBlip>
            </a:pPr>
            <a:endParaRPr lang="en-US" sz="1800" dirty="0">
              <a:solidFill>
                <a:schemeClr val="tx1"/>
              </a:solidFill>
            </a:endParaRPr>
          </a:p>
          <a:p>
            <a:pPr>
              <a:buBlip>
                <a:blip r:embed="rId2"/>
              </a:buBlip>
            </a:pPr>
            <a:r>
              <a:rPr lang="en-US" sz="2200" dirty="0">
                <a:solidFill>
                  <a:schemeClr val="tx1"/>
                </a:solidFill>
              </a:rPr>
              <a:t>OCT 2016 - CSU Cyber Security Team Receives another $3,000 Education Grant from the Palmetto Roost</a:t>
            </a:r>
          </a:p>
          <a:p>
            <a:pPr lvl="1">
              <a:buBlip>
                <a:blip r:embed="rId2"/>
              </a:buBlip>
            </a:pPr>
            <a:r>
              <a:rPr lang="en-US" sz="2000" dirty="0">
                <a:solidFill>
                  <a:schemeClr val="tx1"/>
                </a:solidFill>
              </a:rPr>
              <a:t>Roost sponsored CSU team’s travel to </a:t>
            </a:r>
            <a:r>
              <a:rPr lang="en-US" sz="2000" dirty="0" err="1">
                <a:solidFill>
                  <a:schemeClr val="tx1"/>
                </a:solidFill>
              </a:rPr>
              <a:t>CyberSEED</a:t>
            </a:r>
            <a:endParaRPr lang="en-US" sz="2000" dirty="0">
              <a:solidFill>
                <a:schemeClr val="tx1"/>
              </a:solidFill>
            </a:endParaRPr>
          </a:p>
          <a:p>
            <a:pPr marL="457200" lvl="1" indent="0">
              <a:buNone/>
            </a:pPr>
            <a:r>
              <a:rPr lang="en-US" sz="2000" dirty="0">
                <a:solidFill>
                  <a:schemeClr val="tx1"/>
                </a:solidFill>
              </a:rPr>
              <a:t>     competition at University of Connecticut</a:t>
            </a:r>
          </a:p>
          <a:p>
            <a:pPr lvl="1">
              <a:buBlip>
                <a:blip r:embed="rId2"/>
              </a:buBlip>
            </a:pPr>
            <a:r>
              <a:rPr lang="en-US" sz="2000" dirty="0">
                <a:solidFill>
                  <a:schemeClr val="tx1"/>
                </a:solidFill>
              </a:rPr>
              <a:t>CSU participates in PCDC (2</a:t>
            </a:r>
            <a:r>
              <a:rPr lang="en-US" sz="2000" baseline="30000" dirty="0">
                <a:solidFill>
                  <a:schemeClr val="tx1"/>
                </a:solidFill>
              </a:rPr>
              <a:t>nd</a:t>
            </a:r>
            <a:r>
              <a:rPr lang="en-US" sz="2000" dirty="0">
                <a:solidFill>
                  <a:schemeClr val="tx1"/>
                </a:solidFill>
              </a:rPr>
              <a:t> Place (2015) and </a:t>
            </a:r>
          </a:p>
          <a:p>
            <a:pPr marL="457200" lvl="1" indent="0">
              <a:buNone/>
            </a:pPr>
            <a:r>
              <a:rPr lang="en-US" sz="2000" dirty="0">
                <a:solidFill>
                  <a:schemeClr val="tx1"/>
                </a:solidFill>
              </a:rPr>
              <a:t>     3</a:t>
            </a:r>
            <a:r>
              <a:rPr lang="en-US" sz="2000" baseline="30000" dirty="0">
                <a:solidFill>
                  <a:schemeClr val="tx1"/>
                </a:solidFill>
              </a:rPr>
              <a:t>rd</a:t>
            </a:r>
            <a:r>
              <a:rPr lang="en-US" sz="2000" dirty="0">
                <a:solidFill>
                  <a:schemeClr val="tx1"/>
                </a:solidFill>
              </a:rPr>
              <a:t> Place (2017) finishes) and South East CCDC</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600" y="685800"/>
            <a:ext cx="472440" cy="548640"/>
          </a:xfrm>
          <a:prstGeom prst="rect">
            <a:avLst/>
          </a:prstGeom>
        </p:spPr>
      </p:pic>
      <p:pic>
        <p:nvPicPr>
          <p:cNvPr id="9" name="Picture 8" descr="csu.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14800" y="4024312"/>
            <a:ext cx="4952999" cy="2786062"/>
          </a:xfrm>
          <a:prstGeom prst="rect">
            <a:avLst/>
          </a:prstGeom>
        </p:spPr>
      </p:pic>
      <p:pic>
        <p:nvPicPr>
          <p:cNvPr id="10" name="Picture 9" descr="csu cyber.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 y="4029635"/>
            <a:ext cx="3718560" cy="278892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50279" y="1676400"/>
            <a:ext cx="3048000" cy="2286000"/>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53200" y="76200"/>
            <a:ext cx="1371600" cy="1371600"/>
          </a:xfrm>
          <a:prstGeom prst="rect">
            <a:avLst/>
          </a:prstGeom>
        </p:spPr>
      </p:pic>
    </p:spTree>
    <p:extLst>
      <p:ext uri="{BB962C8B-B14F-4D97-AF65-F5344CB8AC3E}">
        <p14:creationId xmlns:p14="http://schemas.microsoft.com/office/powerpoint/2010/main" val="3193317280"/>
      </p:ext>
    </p:extLst>
  </p:cSld>
  <p:clrMapOvr>
    <a:masterClrMapping/>
  </p:clrMapOvr>
</p:sld>
</file>

<file path=ppt/theme/theme1.xml><?xml version="1.0" encoding="utf-8"?>
<a:theme xmlns:a="http://schemas.openxmlformats.org/drawingml/2006/main" name="AOC PR Master">
  <a:themeElements>
    <a:clrScheme name="1_AOC_Template_Scree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AOC_Template_Screen">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4572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1"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4572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1"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1_AOC_Template_Scree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AOC_Template_Scree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AOC_Template_Scree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AOC_Template_Scree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AOC_Template_Scree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AOC_Template_Scree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AOC_Template_Scree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AOC_Template_Scree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AOC_Template_Scree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AOC_Template_Scree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AOC_Template_Scree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AOC_Template_Scree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AOC PR Master</Template>
  <TotalTime>2637</TotalTime>
  <Words>2016</Words>
  <Application>Microsoft Office PowerPoint</Application>
  <PresentationFormat>On-screen Show (4:3)</PresentationFormat>
  <Paragraphs>323</Paragraphs>
  <Slides>32</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Arial</vt:lpstr>
      <vt:lpstr>Georgia</vt:lpstr>
      <vt:lpstr>Tahoma</vt:lpstr>
      <vt:lpstr>AOC PR Master</vt:lpstr>
      <vt:lpstr>PowerPoint Presentation</vt:lpstr>
      <vt:lpstr>Agenda</vt:lpstr>
      <vt:lpstr>History of the AOC</vt:lpstr>
      <vt:lpstr>Mission</vt:lpstr>
      <vt:lpstr>Chapter History</vt:lpstr>
      <vt:lpstr>Chapter History</vt:lpstr>
      <vt:lpstr>Chapter History</vt:lpstr>
      <vt:lpstr>Maj. Gen. James Livingston, USMC</vt:lpstr>
      <vt:lpstr>Chapter History</vt:lpstr>
      <vt:lpstr>Chapter History</vt:lpstr>
      <vt:lpstr>Chapter History</vt:lpstr>
      <vt:lpstr>Chapter History</vt:lpstr>
      <vt:lpstr>Professional Development</vt:lpstr>
      <vt:lpstr>Education</vt:lpstr>
      <vt:lpstr>Education</vt:lpstr>
      <vt:lpstr>Education</vt:lpstr>
      <vt:lpstr>CLASSIFIED Conference</vt:lpstr>
      <vt:lpstr>2010 Conference Keynote Speakers</vt:lpstr>
      <vt:lpstr>2011 Conference Keynote Speakers</vt:lpstr>
      <vt:lpstr>2012 Conference Keynote Speakers</vt:lpstr>
      <vt:lpstr>2014 Conference Keynote Speakers</vt:lpstr>
      <vt:lpstr>2015 Conference Keynote Speakers</vt:lpstr>
      <vt:lpstr>2016 Conference Keynote Speakers</vt:lpstr>
      <vt:lpstr>2017 Conference Keynote Speakers</vt:lpstr>
      <vt:lpstr>2018 Conference Keynote Speakers</vt:lpstr>
      <vt:lpstr>2019 Conference Keynote Speakers</vt:lpstr>
      <vt:lpstr>2023 Conference Keynote Speakers</vt:lpstr>
      <vt:lpstr>2026 Conference</vt:lpstr>
      <vt:lpstr>Chapter Meetings</vt:lpstr>
      <vt:lpstr>AOC Membership</vt:lpstr>
      <vt:lpstr>In Summary…</vt:lpstr>
      <vt:lpstr>Questions?</vt:lpstr>
    </vt:vector>
  </TitlesOfParts>
  <Company>SPAWAR Systems Center Charleston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SPAWAR User</dc:creator>
  <cp:lastModifiedBy>David Walman</cp:lastModifiedBy>
  <cp:revision>166</cp:revision>
  <dcterms:created xsi:type="dcterms:W3CDTF">2013-05-03T13:19:38Z</dcterms:created>
  <dcterms:modified xsi:type="dcterms:W3CDTF">2026-05-15T00:21:47Z</dcterms:modified>
</cp:coreProperties>
</file>